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5" r:id="rId5"/>
    <p:sldId id="266" r:id="rId6"/>
    <p:sldId id="260" r:id="rId7"/>
    <p:sldId id="267" r:id="rId8"/>
    <p:sldId id="268" r:id="rId9"/>
    <p:sldId id="269" r:id="rId10"/>
    <p:sldId id="270" r:id="rId11"/>
    <p:sldId id="271" r:id="rId12"/>
    <p:sldId id="285" r:id="rId13"/>
    <p:sldId id="261" r:id="rId14"/>
    <p:sldId id="274" r:id="rId15"/>
    <p:sldId id="275" r:id="rId16"/>
    <p:sldId id="276" r:id="rId17"/>
    <p:sldId id="262" r:id="rId18"/>
    <p:sldId id="278" r:id="rId19"/>
    <p:sldId id="277" r:id="rId20"/>
    <p:sldId id="279" r:id="rId21"/>
    <p:sldId id="263" r:id="rId22"/>
    <p:sldId id="26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2514" autoAdjust="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A3F20-0B3D-4E99-B02A-198059D2223D}"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B103-F42C-4D0F-887E-8DE29E60342E}" type="slidenum">
              <a:rPr lang="zh-CN" altLang="en-US" smtClean="0"/>
              <a:t>‹#›</a:t>
            </a:fld>
            <a:endParaRPr lang="zh-CN" altLang="en-US"/>
          </a:p>
        </p:txBody>
      </p:sp>
    </p:spTree>
    <p:extLst>
      <p:ext uri="{BB962C8B-B14F-4D97-AF65-F5344CB8AC3E}">
        <p14:creationId xmlns:p14="http://schemas.microsoft.com/office/powerpoint/2010/main" val="251339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item/%E5%8A%A0%E5%AF%86%E6%95%A3%E5%88%97%E5%87%BD%E6%95%B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a:t>
            </a:fld>
            <a:endParaRPr lang="zh-CN" altLang="en-US"/>
          </a:p>
        </p:txBody>
      </p:sp>
    </p:spTree>
    <p:extLst>
      <p:ext uri="{BB962C8B-B14F-4D97-AF65-F5344CB8AC3E}">
        <p14:creationId xmlns:p14="http://schemas.microsoft.com/office/powerpoint/2010/main" val="53638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21</a:t>
            </a:fld>
            <a:endParaRPr lang="zh-CN" altLang="en-US"/>
          </a:p>
        </p:txBody>
      </p:sp>
    </p:spTree>
    <p:extLst>
      <p:ext uri="{BB962C8B-B14F-4D97-AF65-F5344CB8AC3E}">
        <p14:creationId xmlns:p14="http://schemas.microsoft.com/office/powerpoint/2010/main" val="16023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22</a:t>
            </a:fld>
            <a:endParaRPr lang="zh-CN" altLang="en-US"/>
          </a:p>
        </p:txBody>
      </p:sp>
    </p:spTree>
    <p:extLst>
      <p:ext uri="{BB962C8B-B14F-4D97-AF65-F5344CB8AC3E}">
        <p14:creationId xmlns:p14="http://schemas.microsoft.com/office/powerpoint/2010/main" val="141487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a:t>
            </a:fld>
            <a:endParaRPr lang="zh-CN" altLang="en-US"/>
          </a:p>
        </p:txBody>
      </p:sp>
    </p:spTree>
    <p:extLst>
      <p:ext uri="{BB962C8B-B14F-4D97-AF65-F5344CB8AC3E}">
        <p14:creationId xmlns:p14="http://schemas.microsoft.com/office/powerpoint/2010/main" val="205771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3</a:t>
            </a:fld>
            <a:endParaRPr lang="zh-CN" altLang="en-US"/>
          </a:p>
        </p:txBody>
      </p:sp>
    </p:spTree>
    <p:extLst>
      <p:ext uri="{BB962C8B-B14F-4D97-AF65-F5344CB8AC3E}">
        <p14:creationId xmlns:p14="http://schemas.microsoft.com/office/powerpoint/2010/main" val="156531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6</a:t>
            </a:fld>
            <a:endParaRPr lang="zh-CN" altLang="en-US"/>
          </a:p>
        </p:txBody>
      </p:sp>
    </p:spTree>
    <p:extLst>
      <p:ext uri="{BB962C8B-B14F-4D97-AF65-F5344CB8AC3E}">
        <p14:creationId xmlns:p14="http://schemas.microsoft.com/office/powerpoint/2010/main" val="121231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13</a:t>
            </a:fld>
            <a:endParaRPr lang="zh-CN" altLang="en-US"/>
          </a:p>
        </p:txBody>
      </p:sp>
    </p:spTree>
    <p:extLst>
      <p:ext uri="{BB962C8B-B14F-4D97-AF65-F5344CB8AC3E}">
        <p14:creationId xmlns:p14="http://schemas.microsoft.com/office/powerpoint/2010/main" val="41920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17</a:t>
            </a:fld>
            <a:endParaRPr lang="zh-CN" altLang="en-US"/>
          </a:p>
        </p:txBody>
      </p:sp>
    </p:spTree>
    <p:extLst>
      <p:ext uri="{BB962C8B-B14F-4D97-AF65-F5344CB8AC3E}">
        <p14:creationId xmlns:p14="http://schemas.microsoft.com/office/powerpoint/2010/main" val="104831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2">
                    <a:lumMod val="50000"/>
                  </a:schemeClr>
                </a:solidFill>
                <a:ea typeface="微软雅黑" charset="0"/>
              </a:rPr>
              <a:t>单页面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 </a:t>
            </a:r>
            <a:r>
              <a:rPr lang="en-US" altLang="zh-CN" sz="1200" dirty="0" smtClean="0">
                <a:solidFill>
                  <a:schemeClr val="bg2">
                    <a:lumMod val="50000"/>
                  </a:schemeClr>
                </a:solidFill>
                <a:ea typeface="微软雅黑" charset="0"/>
              </a:rPr>
              <a:t>(single-page application </a:t>
            </a:r>
            <a:r>
              <a:rPr lang="zh-CN" altLang="en-US" sz="1200" dirty="0" smtClean="0">
                <a:solidFill>
                  <a:schemeClr val="bg2">
                    <a:lumMod val="50000"/>
                  </a:schemeClr>
                </a:solidFill>
                <a:ea typeface="微软雅黑" charset="0"/>
              </a:rPr>
              <a:t>简称为 </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是一种特殊的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应用。它将所有的活动局限于一个</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页面中，仅在该</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页面初始化时加载相应的</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和 </a:t>
            </a:r>
            <a:r>
              <a:rPr lang="en-US" altLang="zh-CN" sz="1200" dirty="0" smtClean="0">
                <a:solidFill>
                  <a:schemeClr val="bg2">
                    <a:lumMod val="50000"/>
                  </a:schemeClr>
                </a:solidFill>
                <a:ea typeface="微软雅黑" charset="0"/>
              </a:rPr>
              <a:t>CSS</a:t>
            </a:r>
            <a:r>
              <a:rPr lang="zh-CN" altLang="en-US" sz="1200" dirty="0" smtClean="0">
                <a:solidFill>
                  <a:schemeClr val="bg2">
                    <a:lumMod val="50000"/>
                  </a:schemeClr>
                </a:solidFill>
                <a:ea typeface="微软雅黑" charset="0"/>
              </a:rPr>
              <a:t>。一旦页面加载完成了，</a:t>
            </a:r>
            <a:r>
              <a:rPr lang="en-US" altLang="zh-CN" sz="1200" dirty="0" smtClean="0">
                <a:solidFill>
                  <a:schemeClr val="bg2">
                    <a:lumMod val="50000"/>
                  </a:schemeClr>
                </a:solidFill>
                <a:ea typeface="微软雅黑" charset="0"/>
              </a:rPr>
              <a:t>SPA</a:t>
            </a:r>
            <a:r>
              <a:rPr lang="zh-CN" altLang="en-US" sz="1200" dirty="0" smtClean="0">
                <a:solidFill>
                  <a:schemeClr val="bg2">
                    <a:lumMod val="50000"/>
                  </a:schemeClr>
                </a:solidFill>
                <a:ea typeface="微软雅黑" charset="0"/>
              </a:rPr>
              <a:t>不会因为用户的操作而进行页面的重新加载或跳转。取而代之的是利用 </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动态的变换</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的内容，从而实现</a:t>
            </a:r>
            <a:r>
              <a:rPr lang="en-US" altLang="zh-CN" sz="1200" dirty="0" smtClean="0">
                <a:solidFill>
                  <a:schemeClr val="bg2">
                    <a:lumMod val="50000"/>
                  </a:schemeClr>
                </a:solidFill>
                <a:ea typeface="微软雅黑" charset="0"/>
              </a:rPr>
              <a:t>UI</a:t>
            </a:r>
            <a:r>
              <a:rPr lang="zh-CN" altLang="en-US" sz="1200" dirty="0" smtClean="0">
                <a:solidFill>
                  <a:schemeClr val="bg2">
                    <a:lumMod val="50000"/>
                  </a:schemeClr>
                </a:solidFill>
                <a:ea typeface="微软雅黑" charset="0"/>
              </a:rPr>
              <a:t>与用户的交互。由于避免了页面的重新加载，</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可以提供较为流畅的用户体验。</a:t>
            </a:r>
          </a:p>
          <a:p>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18</a:t>
            </a:fld>
            <a:endParaRPr lang="zh-CN" altLang="en-US"/>
          </a:p>
        </p:txBody>
      </p:sp>
    </p:spTree>
    <p:extLst>
      <p:ext uri="{BB962C8B-B14F-4D97-AF65-F5344CB8AC3E}">
        <p14:creationId xmlns:p14="http://schemas.microsoft.com/office/powerpoint/2010/main" val="229564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effectLst/>
                <a:latin typeface="+mn-lt"/>
                <a:ea typeface="+mn-ea"/>
                <a:cs typeface="+mn-cs"/>
              </a:rPr>
              <a:t>彩虹表</a:t>
            </a:r>
            <a:r>
              <a:rPr lang="zh-CN" altLang="en-US" sz="1200" kern="1200" dirty="0" smtClean="0">
                <a:solidFill>
                  <a:schemeClr val="tx1"/>
                </a:solidFill>
                <a:effectLst/>
                <a:latin typeface="+mn-lt"/>
                <a:ea typeface="+mn-ea"/>
                <a:cs typeface="+mn-cs"/>
              </a:rPr>
              <a:t>是一个用于</a:t>
            </a:r>
            <a:r>
              <a:rPr lang="zh-CN" altLang="en-US" sz="1200" u="none" strike="noStrike" kern="1200" dirty="0" smtClean="0">
                <a:solidFill>
                  <a:schemeClr val="tx1"/>
                </a:solidFill>
                <a:effectLst/>
                <a:latin typeface="+mn-lt"/>
                <a:ea typeface="+mn-ea"/>
                <a:cs typeface="+mn-cs"/>
                <a:hlinkClick r:id="rId3"/>
              </a:rPr>
              <a:t>加密散列函数</a:t>
            </a:r>
            <a:r>
              <a:rPr lang="zh-CN" altLang="en-US" sz="1200" kern="1200" dirty="0" smtClean="0">
                <a:solidFill>
                  <a:schemeClr val="tx1"/>
                </a:solidFill>
                <a:effectLst/>
                <a:latin typeface="+mn-lt"/>
                <a:ea typeface="+mn-ea"/>
                <a:cs typeface="+mn-cs"/>
              </a:rPr>
              <a:t>逆运算的预先计算好的表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为破解密码的散列值（或称哈希值、微缩图、摘要、指纹、哈希密文）而准备。一般主流的彩虹表都在</a:t>
            </a:r>
            <a:r>
              <a:rPr lang="en-US" altLang="zh-CN" sz="1200" kern="1200" dirty="0" smtClean="0">
                <a:solidFill>
                  <a:schemeClr val="tx1"/>
                </a:solidFill>
                <a:effectLst/>
                <a:latin typeface="+mn-lt"/>
                <a:ea typeface="+mn-ea"/>
                <a:cs typeface="+mn-cs"/>
              </a:rPr>
              <a:t>100G</a:t>
            </a:r>
            <a:r>
              <a:rPr lang="zh-CN" altLang="en-US" sz="1200" kern="1200" dirty="0" smtClean="0">
                <a:solidFill>
                  <a:schemeClr val="tx1"/>
                </a:solidFill>
                <a:effectLst/>
                <a:latin typeface="+mn-lt"/>
                <a:ea typeface="+mn-ea"/>
                <a:cs typeface="+mn-cs"/>
              </a:rPr>
              <a:t>以上。 这样的表常常用于恢复由有限集字符组成的固定长度的纯文本密码。这是空间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时间替换的典型实践</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比每一次尝试都计算哈希的暴力破解处理时间少而储存空间多，但却比简单的对每条输入散列翻查表的破解方式储存空间少而处理时间多。使用加盐的</a:t>
            </a:r>
            <a:r>
              <a:rPr lang="en-US" altLang="zh-CN" sz="1200" kern="1200" dirty="0" smtClean="0">
                <a:solidFill>
                  <a:schemeClr val="tx1"/>
                </a:solidFill>
                <a:effectLst/>
                <a:latin typeface="+mn-lt"/>
                <a:ea typeface="+mn-ea"/>
                <a:cs typeface="+mn-cs"/>
              </a:rPr>
              <a:t>KDF</a:t>
            </a:r>
            <a:r>
              <a:rPr lang="zh-CN" altLang="en-US" sz="1200" kern="1200" dirty="0" smtClean="0">
                <a:solidFill>
                  <a:schemeClr val="tx1"/>
                </a:solidFill>
                <a:effectLst/>
                <a:latin typeface="+mn-lt"/>
                <a:ea typeface="+mn-ea"/>
                <a:cs typeface="+mn-cs"/>
              </a:rPr>
              <a:t>函数可以使这种攻击难以实现。</a:t>
            </a:r>
          </a:p>
          <a:p>
            <a:r>
              <a:rPr lang="zh-CN" altLang="en-US" dirty="0" smtClean="0">
                <a:effectLst/>
              </a:rPr>
              <a:t>中文名彩虹表外文名</a:t>
            </a:r>
            <a:r>
              <a:rPr lang="en-US" altLang="zh-CN" dirty="0" smtClean="0">
                <a:effectLst/>
              </a:rPr>
              <a:t>Rainbow Table</a:t>
            </a:r>
            <a:br>
              <a:rPr lang="en-US" altLang="zh-CN" dirty="0" smtClean="0">
                <a:effectLst/>
              </a:rPr>
            </a:b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19</a:t>
            </a:fld>
            <a:endParaRPr lang="zh-CN" altLang="en-US"/>
          </a:p>
        </p:txBody>
      </p:sp>
    </p:spTree>
    <p:extLst>
      <p:ext uri="{BB962C8B-B14F-4D97-AF65-F5344CB8AC3E}">
        <p14:creationId xmlns:p14="http://schemas.microsoft.com/office/powerpoint/2010/main" val="2815526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Json</a:t>
            </a:r>
            <a:r>
              <a:rPr lang="en-US" altLang="zh-CN" sz="1200" b="0" i="0" kern="1200" dirty="0" smtClean="0">
                <a:solidFill>
                  <a:schemeClr val="tx1"/>
                </a:solidFill>
                <a:effectLst/>
                <a:latin typeface="+mn-lt"/>
                <a:ea typeface="+mn-ea"/>
                <a:cs typeface="+mn-cs"/>
              </a:rPr>
              <a:t> web token (JWT), </a:t>
            </a:r>
            <a:r>
              <a:rPr lang="zh-CN" altLang="en-US" sz="1200" b="0" i="0" kern="1200" dirty="0" smtClean="0">
                <a:solidFill>
                  <a:schemeClr val="tx1"/>
                </a:solidFill>
                <a:effectLst/>
                <a:latin typeface="+mn-lt"/>
                <a:ea typeface="+mn-ea"/>
                <a:cs typeface="+mn-cs"/>
              </a:rPr>
              <a:t>是为了在网络应用环境间传递声明而执行的一种基于</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的开放标准（</a:t>
            </a:r>
            <a:r>
              <a:rPr lang="en-US" altLang="zh-CN" sz="1200" b="0" i="0" u="none" strike="noStrike" kern="1200" dirty="0" smtClean="0">
                <a:solidFill>
                  <a:schemeClr val="tx1"/>
                </a:solidFill>
                <a:effectLst/>
                <a:latin typeface="+mn-lt"/>
                <a:ea typeface="+mn-ea"/>
                <a:cs typeface="+mn-cs"/>
                <a:hlinkClick r:id="rId3"/>
              </a:rPr>
              <a:t>(RFC 7519</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被设计为紧凑且安全的，特别适用于分布式站点的单点登录（</a:t>
            </a:r>
            <a:r>
              <a:rPr lang="en-US" altLang="zh-CN" sz="1200" b="0" i="0" kern="1200" dirty="0" smtClean="0">
                <a:solidFill>
                  <a:schemeClr val="tx1"/>
                </a:solidFill>
                <a:effectLst/>
                <a:latin typeface="+mn-lt"/>
                <a:ea typeface="+mn-ea"/>
                <a:cs typeface="+mn-cs"/>
              </a:rPr>
              <a:t>SSO</a:t>
            </a:r>
            <a:r>
              <a:rPr lang="zh-CN" altLang="en-US" sz="1200" b="0" i="0" kern="1200" dirty="0" smtClean="0">
                <a:solidFill>
                  <a:schemeClr val="tx1"/>
                </a:solidFill>
                <a:effectLst/>
                <a:latin typeface="+mn-lt"/>
                <a:ea typeface="+mn-ea"/>
                <a:cs typeface="+mn-cs"/>
              </a:rPr>
              <a:t>）场景。</a:t>
            </a:r>
            <a:r>
              <a:rPr lang="en-US" altLang="zh-CN" sz="1200" b="0" i="0" kern="1200" dirty="0" smtClean="0">
                <a:solidFill>
                  <a:schemeClr val="tx1"/>
                </a:solidFill>
                <a:effectLst/>
                <a:latin typeface="+mn-lt"/>
                <a:ea typeface="+mn-ea"/>
                <a:cs typeface="+mn-cs"/>
              </a:rPr>
              <a:t>JWT</a:t>
            </a:r>
            <a:r>
              <a:rPr lang="zh-CN" altLang="en-US" sz="1200" b="0" i="0" kern="1200" dirty="0" smtClean="0">
                <a:solidFill>
                  <a:schemeClr val="tx1"/>
                </a:solidFill>
                <a:effectLst/>
                <a:latin typeface="+mn-lt"/>
                <a:ea typeface="+mn-ea"/>
                <a:cs typeface="+mn-cs"/>
              </a:rPr>
              <a:t>的声明一般被用来在身份提供者和服务提供者间传递被认证的用户身份信息，以便于从资源服务器获取资源，也可以增加一些额外的其它业务逻辑所必须的声明信息，该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也可直接被用于认证，也可被加密。</a:t>
            </a: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20</a:t>
            </a:fld>
            <a:endParaRPr lang="zh-CN" altLang="en-US"/>
          </a:p>
        </p:txBody>
      </p:sp>
    </p:spTree>
    <p:extLst>
      <p:ext uri="{BB962C8B-B14F-4D97-AF65-F5344CB8AC3E}">
        <p14:creationId xmlns:p14="http://schemas.microsoft.com/office/powerpoint/2010/main" val="165309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67828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421118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22512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22940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6665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89291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525069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1270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0000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12648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07287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06682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1212" y="1032371"/>
              <a:ext cx="7843833" cy="2164695"/>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Node.js</a:t>
              </a: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的毕业设计（论文）管理系统</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439987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95343" y="407324"/>
            <a:ext cx="4801314"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管理员</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4098" name="Picture 2" descr="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120" y="1517401"/>
            <a:ext cx="3745761" cy="382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773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公共功能模块结构</a:t>
            </a:r>
            <a:endParaRPr lang="zh-CN" altLang="en-US" sz="4000" b="1" dirty="0">
              <a:solidFill>
                <a:schemeClr val="accent1"/>
              </a:solidFill>
              <a:latin typeface="微软雅黑" pitchFamily="34" charset="-122"/>
              <a:ea typeface="微软雅黑" pitchFamily="34" charset="-122"/>
            </a:endParaRPr>
          </a:p>
        </p:txBody>
      </p:sp>
      <p:pic>
        <p:nvPicPr>
          <p:cNvPr id="5122" name="Picture 2" descr="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238" y="1842756"/>
            <a:ext cx="7245524" cy="317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100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65" y="407324"/>
            <a:ext cx="2749471"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数据库文档</a:t>
            </a:r>
            <a:endParaRPr lang="zh-CN" altLang="en-US" sz="4000" b="1" dirty="0">
              <a:solidFill>
                <a:schemeClr val="accent1"/>
              </a:solidFill>
              <a:latin typeface="微软雅黑" pitchFamily="34" charset="-122"/>
              <a:ea typeface="微软雅黑" pitchFamily="34" charset="-122"/>
            </a:endParaRPr>
          </a:p>
        </p:txBody>
      </p:sp>
      <p:grpSp>
        <p:nvGrpSpPr>
          <p:cNvPr id="24" name="组合 23"/>
          <p:cNvGrpSpPr/>
          <p:nvPr/>
        </p:nvGrpSpPr>
        <p:grpSpPr>
          <a:xfrm>
            <a:off x="5691240" y="1878537"/>
            <a:ext cx="5339749" cy="3765805"/>
            <a:chOff x="5358731" y="1820348"/>
            <a:chExt cx="5610244" cy="3786938"/>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906" y="1820348"/>
              <a:ext cx="3908069" cy="257537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51" y="1922743"/>
              <a:ext cx="3945146" cy="191750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302" y="2037885"/>
              <a:ext cx="3990506" cy="3483679"/>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729" y="2123607"/>
              <a:ext cx="3898908" cy="3397957"/>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006" y="2236410"/>
              <a:ext cx="4023266" cy="2159312"/>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6237" y="2305848"/>
              <a:ext cx="4078562" cy="1969202"/>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004" y="2463820"/>
              <a:ext cx="3724931" cy="3143466"/>
            </a:xfrm>
            <a:prstGeom prst="rect">
              <a:avLst/>
            </a:prstGeom>
          </p:spPr>
        </p:pic>
        <p:pic>
          <p:nvPicPr>
            <p:cNvPr id="20" name="图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7752" y="2541319"/>
              <a:ext cx="4076219" cy="1025669"/>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7400" y="2683343"/>
              <a:ext cx="4196113" cy="1556959"/>
            </a:xfrm>
            <a:prstGeom prst="rect">
              <a:avLst/>
            </a:prstGeom>
          </p:spPr>
        </p:pic>
        <p:pic>
          <p:nvPicPr>
            <p:cNvPr id="22" name="图片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8731" y="2811519"/>
              <a:ext cx="4381912" cy="2787544"/>
            </a:xfrm>
            <a:prstGeom prst="rect">
              <a:avLst/>
            </a:prstGeom>
          </p:spPr>
        </p:pic>
      </p:grpSp>
      <p:sp>
        <p:nvSpPr>
          <p:cNvPr id="26" name="文本框 25"/>
          <p:cNvSpPr txBox="1"/>
          <p:nvPr/>
        </p:nvSpPr>
        <p:spPr>
          <a:xfrm>
            <a:off x="703225" y="1715165"/>
            <a:ext cx="4863126" cy="4308872"/>
          </a:xfrm>
          <a:prstGeom prst="rect">
            <a:avLst/>
          </a:prstGeom>
          <a:noFill/>
        </p:spPr>
        <p:txBody>
          <a:bodyPr wrap="none" rtlCol="0">
            <a:spAutoFit/>
          </a:bodyPr>
          <a:lstStyle/>
          <a:p>
            <a:pPr>
              <a:lnSpc>
                <a:spcPts val="5000"/>
              </a:lnSpc>
            </a:pPr>
            <a:r>
              <a:rPr lang="en-US" altLang="zh-CN" sz="3600" dirty="0" smtClean="0">
                <a:solidFill>
                  <a:schemeClr val="accent1"/>
                </a:solidFill>
                <a:latin typeface="微软雅黑" panose="020B0503020204020204" pitchFamily="34" charset="-122"/>
                <a:ea typeface="微软雅黑" panose="020B0503020204020204" pitchFamily="34" charset="-122"/>
              </a:rPr>
              <a:t>13</a:t>
            </a: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个文档结构：</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teachers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admins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academies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err="1" smtClean="0">
                <a:solidFill>
                  <a:schemeClr val="bg2">
                    <a:lumMod val="50000"/>
                  </a:schemeClr>
                </a:solidFill>
                <a:latin typeface="微软雅黑" panose="020B0503020204020204" pitchFamily="34" charset="-122"/>
                <a:ea typeface="微软雅黑" panose="020B0503020204020204" pitchFamily="34" charset="-122"/>
              </a:rPr>
              <a:t>applyStudents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captchas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groups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messages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notices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theses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resources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systems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volunteers</a:t>
            </a:r>
          </a:p>
          <a:p>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403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63819" y="1040105"/>
            <a:ext cx="3264363" cy="4370501"/>
            <a:chOff x="4463819" y="1062462"/>
            <a:chExt cx="3264363" cy="4370501"/>
          </a:xfrm>
        </p:grpSpPr>
        <p:sp>
          <p:nvSpPr>
            <p:cNvPr id="96" name="TextBox 95"/>
            <p:cNvSpPr txBox="1"/>
            <p:nvPr/>
          </p:nvSpPr>
          <p:spPr>
            <a:xfrm>
              <a:off x="5182931" y="3321519"/>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系统实现</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977746" y="3955635"/>
              <a:ext cx="2236511" cy="1477328"/>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关键技术</a:t>
              </a: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顶部加载条</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密码加“盐”加密</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100" name="直接连接符 99"/>
            <p:cNvCxnSpPr/>
            <p:nvPr/>
          </p:nvCxnSpPr>
          <p:spPr>
            <a:xfrm flipV="1">
              <a:off x="4463819" y="395563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394" y="1062462"/>
              <a:ext cx="2017107" cy="2017107"/>
              <a:chOff x="4033837" y="986780"/>
              <a:chExt cx="1076326" cy="1076326"/>
            </a:xfrm>
          </p:grpSpPr>
          <p:sp>
            <p:nvSpPr>
              <p:cNvPr id="102" name="椭圆 101"/>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Freeform 12"/>
              <p:cNvSpPr>
                <a:spLocks noEditPoints="1"/>
              </p:cNvSpPr>
              <p:nvPr/>
            </p:nvSpPr>
            <p:spPr bwMode="auto">
              <a:xfrm>
                <a:off x="4396005" y="1272032"/>
                <a:ext cx="351984" cy="50582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150148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关键技术</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781781" y="1675666"/>
            <a:ext cx="8628438" cy="4022057"/>
            <a:chOff x="1852655" y="1675666"/>
            <a:chExt cx="8628438" cy="4022057"/>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103" y="1675666"/>
              <a:ext cx="1206117" cy="120611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294" y="3522867"/>
              <a:ext cx="2110025" cy="63981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916" y="4853723"/>
              <a:ext cx="2309530" cy="769092"/>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6030" y="1708402"/>
              <a:ext cx="2585544" cy="1174387"/>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0037" y="3258736"/>
              <a:ext cx="2272409" cy="1136205"/>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403" y="4778814"/>
              <a:ext cx="918909" cy="918909"/>
            </a:xfrm>
            <a:prstGeom prst="rect">
              <a:avLst/>
            </a:prstGeom>
          </p:spPr>
        </p:pic>
        <p:sp>
          <p:nvSpPr>
            <p:cNvPr id="29" name="矩形 28"/>
            <p:cNvSpPr/>
            <p:nvPr/>
          </p:nvSpPr>
          <p:spPr>
            <a:xfrm>
              <a:off x="6900113" y="3581164"/>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0" name="矩形 29"/>
            <p:cNvSpPr/>
            <p:nvPr/>
          </p:nvSpPr>
          <p:spPr>
            <a:xfrm>
              <a:off x="5905491" y="2042596"/>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1" name="矩形 30"/>
            <p:cNvSpPr/>
            <p:nvPr/>
          </p:nvSpPr>
          <p:spPr>
            <a:xfrm>
              <a:off x="7166565" y="5066071"/>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2" name="矩形 31"/>
            <p:cNvSpPr/>
            <p:nvPr/>
          </p:nvSpPr>
          <p:spPr>
            <a:xfrm>
              <a:off x="2032192" y="2025909"/>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前端：</a:t>
              </a:r>
              <a:endParaRPr lang="zh-CN" altLang="en-US" sz="2800" dirty="0">
                <a:solidFill>
                  <a:schemeClr val="bg2">
                    <a:lumMod val="50000"/>
                  </a:schemeClr>
                </a:solidFill>
                <a:ea typeface="微软雅黑" charset="0"/>
              </a:endParaRPr>
            </a:p>
          </p:txBody>
        </p:sp>
        <p:sp>
          <p:nvSpPr>
            <p:cNvPr id="33" name="矩形 32"/>
            <p:cNvSpPr/>
            <p:nvPr/>
          </p:nvSpPr>
          <p:spPr>
            <a:xfrm>
              <a:off x="2032192" y="3639461"/>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后端：</a:t>
              </a:r>
              <a:endParaRPr lang="zh-CN" altLang="en-US" sz="2800" dirty="0">
                <a:solidFill>
                  <a:schemeClr val="bg2">
                    <a:lumMod val="50000"/>
                  </a:schemeClr>
                </a:solidFill>
                <a:ea typeface="微软雅黑" charset="0"/>
              </a:endParaRPr>
            </a:p>
          </p:txBody>
        </p:sp>
        <p:sp>
          <p:nvSpPr>
            <p:cNvPr id="34" name="矩形 33"/>
            <p:cNvSpPr/>
            <p:nvPr/>
          </p:nvSpPr>
          <p:spPr>
            <a:xfrm>
              <a:off x="1852655" y="5066071"/>
              <a:ext cx="1620957"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数据库：</a:t>
              </a:r>
              <a:endParaRPr lang="zh-CN" altLang="en-US" sz="2800" dirty="0">
                <a:solidFill>
                  <a:schemeClr val="bg2">
                    <a:lumMod val="50000"/>
                  </a:schemeClr>
                </a:solidFill>
                <a:ea typeface="微软雅黑" charset="0"/>
              </a:endParaRPr>
            </a:p>
          </p:txBody>
        </p:sp>
        <p:sp>
          <p:nvSpPr>
            <p:cNvPr id="36" name="矩形 35"/>
            <p:cNvSpPr/>
            <p:nvPr/>
          </p:nvSpPr>
          <p:spPr>
            <a:xfrm>
              <a:off x="8767312" y="5143015"/>
              <a:ext cx="1572033" cy="369332"/>
            </a:xfrm>
            <a:prstGeom prst="rect">
              <a:avLst/>
            </a:prstGeom>
          </p:spPr>
          <p:txBody>
            <a:bodyPr wrap="none">
              <a:spAutoFit/>
            </a:bodyPr>
            <a:lstStyle/>
            <a:p>
              <a:r>
                <a:rPr lang="en-US" altLang="zh-CN" dirty="0" err="1">
                  <a:solidFill>
                    <a:schemeClr val="bg2">
                      <a:lumMod val="50000"/>
                    </a:schemeClr>
                  </a:solidFill>
                  <a:latin typeface="Microsoft YaHei" panose="020B0503020204020204" pitchFamily="34" charset="-122"/>
                  <a:ea typeface="Microsoft YaHei" panose="020B0503020204020204" pitchFamily="34" charset="-122"/>
                </a:rPr>
                <a:t>Robomongo</a:t>
              </a:r>
              <a:endParaRPr lang="zh-CN" altLang="en-US" dirty="0">
                <a:solidFill>
                  <a:schemeClr val="bg2">
                    <a:lumMod val="50000"/>
                  </a:schemeClr>
                </a:solidFill>
              </a:endParaRPr>
            </a:p>
          </p:txBody>
        </p:sp>
        <p:sp>
          <p:nvSpPr>
            <p:cNvPr id="37" name="矩形 36"/>
            <p:cNvSpPr/>
            <p:nvPr/>
          </p:nvSpPr>
          <p:spPr>
            <a:xfrm>
              <a:off x="4720166" y="2799954"/>
              <a:ext cx="829458" cy="369332"/>
            </a:xfrm>
            <a:prstGeom prst="rect">
              <a:avLst/>
            </a:prstGeom>
          </p:spPr>
          <p:txBody>
            <a:bodyPr wrap="none">
              <a:spAutoFit/>
            </a:bodyPr>
            <a:lstStyle/>
            <a:p>
              <a:r>
                <a:rPr lang="en-US" altLang="zh-CN" dirty="0" smtClean="0">
                  <a:solidFill>
                    <a:schemeClr val="bg2">
                      <a:lumMod val="50000"/>
                    </a:schemeClr>
                  </a:solidFill>
                  <a:latin typeface="Microsoft YaHei" panose="020B0503020204020204" pitchFamily="34" charset="-122"/>
                  <a:ea typeface="Microsoft YaHei" panose="020B0503020204020204" pitchFamily="34" charset="-122"/>
                </a:rPr>
                <a:t>Vue.js</a:t>
              </a:r>
              <a:endParaRPr lang="zh-CN" altLang="en-US" dirty="0">
                <a:solidFill>
                  <a:schemeClr val="bg2">
                    <a:lumMod val="50000"/>
                  </a:schemeClr>
                </a:solidFill>
              </a:endParaRPr>
            </a:p>
          </p:txBody>
        </p: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9005" y="1701520"/>
              <a:ext cx="1058011" cy="1154408"/>
            </a:xfrm>
            <a:prstGeom prst="rect">
              <a:avLst/>
            </a:prstGeom>
          </p:spPr>
        </p:pic>
        <p:sp>
          <p:nvSpPr>
            <p:cNvPr id="41" name="矩形 40"/>
            <p:cNvSpPr/>
            <p:nvPr/>
          </p:nvSpPr>
          <p:spPr>
            <a:xfrm>
              <a:off x="9274929" y="2828501"/>
              <a:ext cx="1206164" cy="369332"/>
            </a:xfrm>
            <a:prstGeom prst="rect">
              <a:avLst/>
            </a:prstGeom>
          </p:spPr>
          <p:txBody>
            <a:bodyPr wrap="none">
              <a:spAutoFit/>
            </a:bodyPr>
            <a:lstStyle/>
            <a:p>
              <a:r>
                <a:rPr lang="en-US" altLang="zh-CN" dirty="0" err="1" smtClean="0">
                  <a:solidFill>
                    <a:schemeClr val="bg2">
                      <a:lumMod val="50000"/>
                    </a:schemeClr>
                  </a:solidFill>
                  <a:latin typeface="Microsoft YaHei" panose="020B0503020204020204" pitchFamily="34" charset="-122"/>
                  <a:ea typeface="Microsoft YaHei" panose="020B0503020204020204" pitchFamily="34" charset="-122"/>
                </a:rPr>
                <a:t>Webpack</a:t>
              </a:r>
              <a:endParaRPr lang="zh-CN" altLang="en-US" dirty="0">
                <a:solidFill>
                  <a:schemeClr val="bg2">
                    <a:lumMod val="50000"/>
                  </a:schemeClr>
                </a:solidFill>
              </a:endParaRPr>
            </a:p>
          </p:txBody>
        </p:sp>
        <p:sp>
          <p:nvSpPr>
            <p:cNvPr id="42" name="矩形 41"/>
            <p:cNvSpPr/>
            <p:nvPr/>
          </p:nvSpPr>
          <p:spPr>
            <a:xfrm>
              <a:off x="8673492" y="2033985"/>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014278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65" y="407324"/>
            <a:ext cx="2749471"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加载条</a:t>
            </a:r>
            <a:r>
              <a:rPr lang="zh-CN" altLang="en-US" sz="4000" b="1" dirty="0" smtClean="0">
                <a:solidFill>
                  <a:schemeClr val="accent1"/>
                </a:solidFill>
                <a:latin typeface="微软雅黑" pitchFamily="34" charset="-122"/>
                <a:ea typeface="微软雅黑" pitchFamily="34" charset="-122"/>
              </a:rPr>
              <a:t>实现</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524117" y="1481964"/>
            <a:ext cx="9143766" cy="4423305"/>
            <a:chOff x="1607071" y="1481964"/>
            <a:chExt cx="9143766" cy="4423305"/>
          </a:xfrm>
        </p:grpSpPr>
        <p:grpSp>
          <p:nvGrpSpPr>
            <p:cNvPr id="3" name="组合 2"/>
            <p:cNvGrpSpPr/>
            <p:nvPr/>
          </p:nvGrpSpPr>
          <p:grpSpPr>
            <a:xfrm>
              <a:off x="1768843" y="2404989"/>
              <a:ext cx="8654313" cy="2482896"/>
              <a:chOff x="1216025" y="1947788"/>
              <a:chExt cx="6711950" cy="1925638"/>
            </a:xfrm>
          </p:grpSpPr>
          <p:sp>
            <p:nvSpPr>
              <p:cNvPr id="4" name="Freeform 9"/>
              <p:cNvSpPr/>
              <p:nvPr/>
            </p:nvSpPr>
            <p:spPr bwMode="auto">
              <a:xfrm>
                <a:off x="2498725" y="2911401"/>
                <a:ext cx="1582738" cy="792162"/>
              </a:xfrm>
              <a:custGeom>
                <a:avLst/>
                <a:gdLst>
                  <a:gd name="T0" fmla="*/ 228 w 457"/>
                  <a:gd name="T1" fmla="*/ 142 h 229"/>
                  <a:gd name="T2" fmla="*/ 87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7" y="78"/>
                      <a:pt x="87"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5" name="Freeform 10"/>
              <p:cNvSpPr/>
              <p:nvPr/>
            </p:nvSpPr>
            <p:spPr bwMode="auto">
              <a:xfrm>
                <a:off x="3779838" y="2119238"/>
                <a:ext cx="1584325" cy="792163"/>
              </a:xfrm>
              <a:custGeom>
                <a:avLst/>
                <a:gdLst>
                  <a:gd name="T0" fmla="*/ 229 w 458"/>
                  <a:gd name="T1" fmla="*/ 87 h 229"/>
                  <a:gd name="T2" fmla="*/ 371 w 458"/>
                  <a:gd name="T3" fmla="*/ 229 h 229"/>
                  <a:gd name="T4" fmla="*/ 458 w 458"/>
                  <a:gd name="T5" fmla="*/ 229 h 229"/>
                  <a:gd name="T6" fmla="*/ 229 w 458"/>
                  <a:gd name="T7" fmla="*/ 0 h 229"/>
                  <a:gd name="T8" fmla="*/ 0 w 458"/>
                  <a:gd name="T9" fmla="*/ 229 h 229"/>
                  <a:gd name="T10" fmla="*/ 87 w 458"/>
                  <a:gd name="T11" fmla="*/ 229 h 229"/>
                  <a:gd name="T12" fmla="*/ 229 w 458"/>
                  <a:gd name="T13" fmla="*/ 87 h 229"/>
                </a:gdLst>
                <a:ahLst/>
                <a:cxnLst>
                  <a:cxn ang="0">
                    <a:pos x="T0" y="T1"/>
                  </a:cxn>
                  <a:cxn ang="0">
                    <a:pos x="T2" y="T3"/>
                  </a:cxn>
                  <a:cxn ang="0">
                    <a:pos x="T4" y="T5"/>
                  </a:cxn>
                  <a:cxn ang="0">
                    <a:pos x="T6" y="T7"/>
                  </a:cxn>
                  <a:cxn ang="0">
                    <a:pos x="T8" y="T9"/>
                  </a:cxn>
                  <a:cxn ang="0">
                    <a:pos x="T10" y="T11"/>
                  </a:cxn>
                  <a:cxn ang="0">
                    <a:pos x="T12" y="T13"/>
                  </a:cxn>
                </a:cxnLst>
                <a:rect l="0" t="0" r="r" b="b"/>
                <a:pathLst>
                  <a:path w="458" h="229">
                    <a:moveTo>
                      <a:pt x="229" y="87"/>
                    </a:moveTo>
                    <a:cubicBezTo>
                      <a:pt x="307" y="87"/>
                      <a:pt x="371" y="151"/>
                      <a:pt x="371" y="229"/>
                    </a:cubicBezTo>
                    <a:cubicBezTo>
                      <a:pt x="458" y="229"/>
                      <a:pt x="458" y="229"/>
                      <a:pt x="458" y="229"/>
                    </a:cubicBezTo>
                    <a:cubicBezTo>
                      <a:pt x="458" y="103"/>
                      <a:pt x="355" y="0"/>
                      <a:pt x="229" y="0"/>
                    </a:cubicBezTo>
                    <a:cubicBezTo>
                      <a:pt x="103" y="0"/>
                      <a:pt x="0" y="103"/>
                      <a:pt x="0" y="229"/>
                    </a:cubicBezTo>
                    <a:cubicBezTo>
                      <a:pt x="87" y="229"/>
                      <a:pt x="87" y="229"/>
                      <a:pt x="87" y="229"/>
                    </a:cubicBezTo>
                    <a:cubicBezTo>
                      <a:pt x="87" y="151"/>
                      <a:pt x="151" y="87"/>
                      <a:pt x="229" y="87"/>
                    </a:cubicBezTo>
                    <a:close/>
                  </a:path>
                </a:pathLst>
              </a:custGeom>
              <a:solidFill>
                <a:schemeClr val="bg1">
                  <a:lumMod val="85000"/>
                </a:schemeClr>
              </a:solidFill>
              <a:ln>
                <a:noFill/>
              </a:ln>
            </p:spPr>
            <p:txBody>
              <a:bodyPr/>
              <a:lstStyle/>
              <a:p>
                <a:endParaRPr lang="zh-CN" altLang="en-US"/>
              </a:p>
            </p:txBody>
          </p:sp>
          <p:sp>
            <p:nvSpPr>
              <p:cNvPr id="6" name="Freeform 11"/>
              <p:cNvSpPr/>
              <p:nvPr/>
            </p:nvSpPr>
            <p:spPr bwMode="auto">
              <a:xfrm>
                <a:off x="5062538" y="2911401"/>
                <a:ext cx="1582737" cy="792162"/>
              </a:xfrm>
              <a:custGeom>
                <a:avLst/>
                <a:gdLst>
                  <a:gd name="T0" fmla="*/ 228 w 457"/>
                  <a:gd name="T1" fmla="*/ 142 h 229"/>
                  <a:gd name="T2" fmla="*/ 86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6" y="78"/>
                      <a:pt x="86"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7" name="Freeform 12"/>
              <p:cNvSpPr/>
              <p:nvPr/>
            </p:nvSpPr>
            <p:spPr bwMode="auto">
              <a:xfrm>
                <a:off x="1216025" y="2119238"/>
                <a:ext cx="1584325" cy="941388"/>
              </a:xfrm>
              <a:custGeom>
                <a:avLst/>
                <a:gdLst>
                  <a:gd name="T0" fmla="*/ 229 w 458"/>
                  <a:gd name="T1" fmla="*/ 0 h 272"/>
                  <a:gd name="T2" fmla="*/ 0 w 458"/>
                  <a:gd name="T3" fmla="*/ 229 h 272"/>
                  <a:gd name="T4" fmla="*/ 44 w 458"/>
                  <a:gd name="T5" fmla="*/ 272 h 272"/>
                  <a:gd name="T6" fmla="*/ 87 w 458"/>
                  <a:gd name="T7" fmla="*/ 229 h 272"/>
                  <a:gd name="T8" fmla="*/ 229 w 458"/>
                  <a:gd name="T9" fmla="*/ 87 h 272"/>
                  <a:gd name="T10" fmla="*/ 371 w 458"/>
                  <a:gd name="T11" fmla="*/ 229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0" y="253"/>
                      <a:pt x="20" y="272"/>
                      <a:pt x="44" y="272"/>
                    </a:cubicBezTo>
                    <a:cubicBezTo>
                      <a:pt x="68" y="272"/>
                      <a:pt x="87" y="253"/>
                      <a:pt x="87" y="229"/>
                    </a:cubicBezTo>
                    <a:cubicBezTo>
                      <a:pt x="87" y="151"/>
                      <a:pt x="151" y="87"/>
                      <a:pt x="229" y="87"/>
                    </a:cubicBezTo>
                    <a:cubicBezTo>
                      <a:pt x="307" y="87"/>
                      <a:pt x="371" y="151"/>
                      <a:pt x="371" y="229"/>
                    </a:cubicBezTo>
                    <a:cubicBezTo>
                      <a:pt x="458" y="229"/>
                      <a:pt x="458" y="229"/>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sp>
            <p:nvSpPr>
              <p:cNvPr id="8" name="Freeform 13"/>
              <p:cNvSpPr/>
              <p:nvPr/>
            </p:nvSpPr>
            <p:spPr bwMode="auto">
              <a:xfrm>
                <a:off x="6343650" y="2119238"/>
                <a:ext cx="1584325" cy="941388"/>
              </a:xfrm>
              <a:custGeom>
                <a:avLst/>
                <a:gdLst>
                  <a:gd name="T0" fmla="*/ 229 w 458"/>
                  <a:gd name="T1" fmla="*/ 0 h 272"/>
                  <a:gd name="T2" fmla="*/ 0 w 458"/>
                  <a:gd name="T3" fmla="*/ 229 h 272"/>
                  <a:gd name="T4" fmla="*/ 87 w 458"/>
                  <a:gd name="T5" fmla="*/ 229 h 272"/>
                  <a:gd name="T6" fmla="*/ 229 w 458"/>
                  <a:gd name="T7" fmla="*/ 87 h 272"/>
                  <a:gd name="T8" fmla="*/ 371 w 458"/>
                  <a:gd name="T9" fmla="*/ 229 h 272"/>
                  <a:gd name="T10" fmla="*/ 414 w 458"/>
                  <a:gd name="T11" fmla="*/ 272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87" y="229"/>
                      <a:pt x="87" y="229"/>
                      <a:pt x="87" y="229"/>
                    </a:cubicBezTo>
                    <a:cubicBezTo>
                      <a:pt x="87" y="151"/>
                      <a:pt x="151" y="87"/>
                      <a:pt x="229" y="87"/>
                    </a:cubicBezTo>
                    <a:cubicBezTo>
                      <a:pt x="307" y="87"/>
                      <a:pt x="371" y="151"/>
                      <a:pt x="371" y="229"/>
                    </a:cubicBezTo>
                    <a:cubicBezTo>
                      <a:pt x="371" y="253"/>
                      <a:pt x="390" y="272"/>
                      <a:pt x="414" y="272"/>
                    </a:cubicBezTo>
                    <a:cubicBezTo>
                      <a:pt x="438" y="272"/>
                      <a:pt x="458" y="253"/>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grpSp>
            <p:nvGrpSpPr>
              <p:cNvPr id="9" name="Group 14"/>
              <p:cNvGrpSpPr/>
              <p:nvPr/>
            </p:nvGrpSpPr>
            <p:grpSpPr bwMode="auto">
              <a:xfrm>
                <a:off x="1862138" y="2724076"/>
                <a:ext cx="292100" cy="374650"/>
                <a:chOff x="0" y="0"/>
                <a:chExt cx="184" cy="236"/>
              </a:xfrm>
              <a:solidFill>
                <a:schemeClr val="accent1"/>
              </a:solidFill>
            </p:grpSpPr>
            <p:sp>
              <p:nvSpPr>
                <p:cNvPr id="27" name="Freeform 15"/>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6"/>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17"/>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8"/>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9"/>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 name="Group 20"/>
              <p:cNvGrpSpPr/>
              <p:nvPr/>
            </p:nvGrpSpPr>
            <p:grpSpPr bwMode="auto">
              <a:xfrm>
                <a:off x="5668963" y="2724076"/>
                <a:ext cx="369887" cy="374650"/>
                <a:chOff x="0" y="0"/>
                <a:chExt cx="233" cy="236"/>
              </a:xfrm>
              <a:solidFill>
                <a:schemeClr val="tx1">
                  <a:lumMod val="75000"/>
                  <a:lumOff val="25000"/>
                </a:schemeClr>
              </a:solidFill>
            </p:grpSpPr>
            <p:sp>
              <p:nvSpPr>
                <p:cNvPr id="25" name="Freeform 21"/>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2"/>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Group 23"/>
              <p:cNvGrpSpPr/>
              <p:nvPr/>
            </p:nvGrpSpPr>
            <p:grpSpPr bwMode="auto">
              <a:xfrm>
                <a:off x="4387850" y="2724076"/>
                <a:ext cx="368300" cy="374650"/>
                <a:chOff x="0" y="0"/>
                <a:chExt cx="232" cy="236"/>
              </a:xfrm>
              <a:solidFill>
                <a:schemeClr val="accent1"/>
              </a:solidFill>
            </p:grpSpPr>
            <p:sp>
              <p:nvSpPr>
                <p:cNvPr id="23" name="Freeform 24"/>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25"/>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 name="Group 26"/>
              <p:cNvGrpSpPr/>
              <p:nvPr/>
            </p:nvGrpSpPr>
            <p:grpSpPr bwMode="auto">
              <a:xfrm>
                <a:off x="3119438" y="2752651"/>
                <a:ext cx="373062" cy="317500"/>
                <a:chOff x="0" y="0"/>
                <a:chExt cx="235" cy="200"/>
              </a:xfrm>
              <a:solidFill>
                <a:schemeClr val="tx1">
                  <a:lumMod val="75000"/>
                  <a:lumOff val="25000"/>
                </a:schemeClr>
              </a:solidFill>
            </p:grpSpPr>
            <p:sp>
              <p:nvSpPr>
                <p:cNvPr id="21" name="Freeform 27"/>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8"/>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 name="Group 29"/>
              <p:cNvGrpSpPr/>
              <p:nvPr/>
            </p:nvGrpSpPr>
            <p:grpSpPr bwMode="auto">
              <a:xfrm>
                <a:off x="6953250" y="2728838"/>
                <a:ext cx="366713" cy="365125"/>
                <a:chOff x="0" y="0"/>
                <a:chExt cx="231" cy="230"/>
              </a:xfrm>
              <a:solidFill>
                <a:schemeClr val="accent1"/>
              </a:solidFill>
            </p:grpSpPr>
            <p:sp>
              <p:nvSpPr>
                <p:cNvPr id="19" name="Freeform 30"/>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31"/>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Line 32"/>
              <p:cNvSpPr>
                <a:spLocks noChangeShapeType="1"/>
              </p:cNvSpPr>
              <p:nvPr/>
            </p:nvSpPr>
            <p:spPr bwMode="auto">
              <a:xfrm>
                <a:off x="2008188"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33"/>
              <p:cNvSpPr>
                <a:spLocks noChangeShapeType="1"/>
              </p:cNvSpPr>
              <p:nvPr/>
            </p:nvSpPr>
            <p:spPr bwMode="auto">
              <a:xfrm>
                <a:off x="4572000"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34"/>
              <p:cNvSpPr>
                <a:spLocks noChangeShapeType="1"/>
              </p:cNvSpPr>
              <p:nvPr/>
            </p:nvSpPr>
            <p:spPr bwMode="auto">
              <a:xfrm>
                <a:off x="7135813"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35"/>
              <p:cNvSpPr>
                <a:spLocks noChangeShapeType="1"/>
              </p:cNvSpPr>
              <p:nvPr/>
            </p:nvSpPr>
            <p:spPr bwMode="auto">
              <a:xfrm>
                <a:off x="330517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36"/>
              <p:cNvSpPr>
                <a:spLocks noChangeShapeType="1"/>
              </p:cNvSpPr>
              <p:nvPr/>
            </p:nvSpPr>
            <p:spPr bwMode="auto">
              <a:xfrm>
                <a:off x="585152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32" name="矩形 31"/>
            <p:cNvSpPr/>
            <p:nvPr/>
          </p:nvSpPr>
          <p:spPr>
            <a:xfrm>
              <a:off x="1620697" y="5029912"/>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确定三种状态</a:t>
              </a:r>
              <a:endParaRPr lang="zh-CN" altLang="en-US" sz="2800" dirty="0">
                <a:solidFill>
                  <a:schemeClr val="bg2">
                    <a:lumMod val="50000"/>
                  </a:schemeClr>
                </a:solidFill>
                <a:ea typeface="微软雅黑" charset="0"/>
              </a:endParaRPr>
            </a:p>
          </p:txBody>
        </p:sp>
        <p:sp>
          <p:nvSpPr>
            <p:cNvPr id="33" name="矩形 32"/>
            <p:cNvSpPr/>
            <p:nvPr/>
          </p:nvSpPr>
          <p:spPr>
            <a:xfrm>
              <a:off x="3293019" y="1481964"/>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编写基础样式</a:t>
              </a:r>
              <a:endParaRPr lang="zh-CN" altLang="en-US" sz="2800" dirty="0">
                <a:solidFill>
                  <a:schemeClr val="bg2">
                    <a:lumMod val="50000"/>
                  </a:schemeClr>
                </a:solidFill>
                <a:ea typeface="微软雅黑" charset="0"/>
              </a:endParaRPr>
            </a:p>
          </p:txBody>
        </p:sp>
        <p:sp>
          <p:nvSpPr>
            <p:cNvPr id="34" name="矩形 33"/>
            <p:cNvSpPr/>
            <p:nvPr/>
          </p:nvSpPr>
          <p:spPr>
            <a:xfrm>
              <a:off x="4926448" y="5016839"/>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动画模拟加载</a:t>
              </a:r>
              <a:endParaRPr lang="zh-CN" altLang="en-US" sz="2800" dirty="0">
                <a:solidFill>
                  <a:schemeClr val="bg2">
                    <a:lumMod val="50000"/>
                  </a:schemeClr>
                </a:solidFill>
                <a:ea typeface="微软雅黑" charset="0"/>
              </a:endParaRPr>
            </a:p>
          </p:txBody>
        </p:sp>
        <p:sp>
          <p:nvSpPr>
            <p:cNvPr id="35" name="矩形 34"/>
            <p:cNvSpPr/>
            <p:nvPr/>
          </p:nvSpPr>
          <p:spPr>
            <a:xfrm>
              <a:off x="6036604" y="1487116"/>
              <a:ext cx="3416320"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封装方法，形成组件</a:t>
              </a:r>
              <a:endParaRPr lang="zh-CN" altLang="en-US" sz="2800" dirty="0">
                <a:solidFill>
                  <a:schemeClr val="bg2">
                    <a:lumMod val="50000"/>
                  </a:schemeClr>
                </a:solidFill>
                <a:ea typeface="微软雅黑" charset="0"/>
              </a:endParaRPr>
            </a:p>
          </p:txBody>
        </p:sp>
        <p:sp>
          <p:nvSpPr>
            <p:cNvPr id="36" name="矩形 35"/>
            <p:cNvSpPr/>
            <p:nvPr/>
          </p:nvSpPr>
          <p:spPr>
            <a:xfrm>
              <a:off x="8052662" y="5012791"/>
              <a:ext cx="269817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异步加载时调用</a:t>
              </a:r>
              <a:endParaRPr lang="zh-CN" altLang="en-US" sz="2800" dirty="0">
                <a:solidFill>
                  <a:schemeClr val="bg2">
                    <a:lumMod val="50000"/>
                  </a:schemeClr>
                </a:solidFill>
                <a:ea typeface="微软雅黑" charset="0"/>
              </a:endParaRPr>
            </a:p>
          </p:txBody>
        </p:sp>
        <p:sp>
          <p:nvSpPr>
            <p:cNvPr id="38" name="矩形 37"/>
            <p:cNvSpPr/>
            <p:nvPr/>
          </p:nvSpPr>
          <p:spPr>
            <a:xfrm>
              <a:off x="1607071" y="5490217"/>
              <a:ext cx="2366353"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Start</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Finish</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Error</a:t>
              </a:r>
              <a:endParaRPr lang="zh-CN" altLang="en-US" sz="2000" dirty="0">
                <a:solidFill>
                  <a:schemeClr val="bg2">
                    <a:lumMod val="75000"/>
                  </a:schemeClr>
                </a:solidFill>
                <a:ea typeface="微软雅黑" charset="0"/>
              </a:endParaRPr>
            </a:p>
          </p:txBody>
        </p:sp>
        <p:sp>
          <p:nvSpPr>
            <p:cNvPr id="39" name="矩形 38"/>
            <p:cNvSpPr/>
            <p:nvPr/>
          </p:nvSpPr>
          <p:spPr>
            <a:xfrm>
              <a:off x="4159442" y="1936561"/>
              <a:ext cx="606256"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CSS</a:t>
              </a:r>
              <a:endParaRPr lang="zh-CN" altLang="en-US" sz="2000" dirty="0">
                <a:solidFill>
                  <a:schemeClr val="bg2">
                    <a:lumMod val="75000"/>
                  </a:schemeClr>
                </a:solidFill>
                <a:ea typeface="微软雅黑" charset="0"/>
              </a:endParaRPr>
            </a:p>
          </p:txBody>
        </p:sp>
        <p:sp>
          <p:nvSpPr>
            <p:cNvPr id="40" name="矩形 39"/>
            <p:cNvSpPr/>
            <p:nvPr/>
          </p:nvSpPr>
          <p:spPr>
            <a:xfrm>
              <a:off x="5488300" y="5505159"/>
              <a:ext cx="1215397"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JS</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CSS3</a:t>
              </a:r>
              <a:endParaRPr lang="zh-CN" altLang="en-US" sz="2000" dirty="0">
                <a:solidFill>
                  <a:schemeClr val="bg2">
                    <a:lumMod val="75000"/>
                  </a:schemeClr>
                </a:solidFill>
                <a:ea typeface="微软雅黑" charset="0"/>
              </a:endParaRPr>
            </a:p>
          </p:txBody>
        </p:sp>
        <p:sp>
          <p:nvSpPr>
            <p:cNvPr id="41" name="矩形 40"/>
            <p:cNvSpPr/>
            <p:nvPr/>
          </p:nvSpPr>
          <p:spPr>
            <a:xfrm>
              <a:off x="7328624" y="1941283"/>
              <a:ext cx="832279"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Vue.js</a:t>
              </a:r>
              <a:endParaRPr lang="zh-CN" altLang="en-US" sz="2000" dirty="0">
                <a:solidFill>
                  <a:schemeClr val="bg2">
                    <a:lumMod val="75000"/>
                  </a:schemeClr>
                </a:solidFill>
                <a:ea typeface="微软雅黑" charset="0"/>
              </a:endParaRPr>
            </a:p>
          </p:txBody>
        </p:sp>
        <p:sp>
          <p:nvSpPr>
            <p:cNvPr id="42" name="矩形 41"/>
            <p:cNvSpPr/>
            <p:nvPr/>
          </p:nvSpPr>
          <p:spPr>
            <a:xfrm>
              <a:off x="9094613" y="5490217"/>
              <a:ext cx="646331"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Ajax</a:t>
              </a:r>
              <a:endParaRPr lang="zh-CN" altLang="en-US" sz="2000" dirty="0">
                <a:solidFill>
                  <a:schemeClr val="bg2">
                    <a:lumMod val="75000"/>
                  </a:schemeClr>
                </a:solidFill>
                <a:ea typeface="微软雅黑" charset="0"/>
              </a:endParaRPr>
            </a:p>
          </p:txBody>
        </p:sp>
      </p:grpSp>
    </p:spTree>
    <p:extLst>
      <p:ext uri="{BB962C8B-B14F-4D97-AF65-F5344CB8AC3E}">
        <p14:creationId xmlns:p14="http://schemas.microsoft.com/office/powerpoint/2010/main" val="2991509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密码加“盐”加密</a:t>
            </a:r>
            <a:endParaRPr lang="zh-CN" altLang="en-US" sz="4000" b="1" dirty="0">
              <a:solidFill>
                <a:schemeClr val="accent1"/>
              </a:solidFill>
              <a:latin typeface="微软雅黑" pitchFamily="34" charset="-122"/>
              <a:ea typeface="微软雅黑" pitchFamily="34" charset="-122"/>
            </a:endParaRPr>
          </a:p>
        </p:txBody>
      </p:sp>
      <p:grpSp>
        <p:nvGrpSpPr>
          <p:cNvPr id="3" name="组合 2"/>
          <p:cNvGrpSpPr/>
          <p:nvPr/>
        </p:nvGrpSpPr>
        <p:grpSpPr>
          <a:xfrm>
            <a:off x="3231067" y="2981402"/>
            <a:ext cx="5729865" cy="2401724"/>
            <a:chOff x="-301625" y="1985963"/>
            <a:chExt cx="3662363" cy="1535112"/>
          </a:xfrm>
        </p:grpSpPr>
        <p:sp>
          <p:nvSpPr>
            <p:cNvPr id="4" name="Oval 9"/>
            <p:cNvSpPr>
              <a:spLocks noChangeArrowheads="1"/>
            </p:cNvSpPr>
            <p:nvPr/>
          </p:nvSpPr>
          <p:spPr bwMode="auto">
            <a:xfrm>
              <a:off x="2627313" y="2787650"/>
              <a:ext cx="733425" cy="733425"/>
            </a:xfrm>
            <a:prstGeom prst="ellipse">
              <a:avLst/>
            </a:prstGeom>
            <a:solidFill>
              <a:schemeClr val="bg1">
                <a:lumMod val="75000"/>
              </a:schemeClr>
            </a:solidFill>
            <a:ln>
              <a:noFill/>
            </a:ln>
          </p:spPr>
          <p:txBody>
            <a:bodyPr/>
            <a:lstStyle/>
            <a:p>
              <a:endParaRPr lang="zh-CN" altLang="en-US"/>
            </a:p>
          </p:txBody>
        </p:sp>
        <p:sp>
          <p:nvSpPr>
            <p:cNvPr id="5" name="Oval 10"/>
            <p:cNvSpPr>
              <a:spLocks noChangeArrowheads="1"/>
            </p:cNvSpPr>
            <p:nvPr/>
          </p:nvSpPr>
          <p:spPr bwMode="auto">
            <a:xfrm>
              <a:off x="1547813" y="2224088"/>
              <a:ext cx="641350" cy="635000"/>
            </a:xfrm>
            <a:prstGeom prst="ellipse">
              <a:avLst/>
            </a:prstGeom>
            <a:solidFill>
              <a:schemeClr val="bg1">
                <a:lumMod val="50000"/>
              </a:schemeClr>
            </a:solidFill>
            <a:ln>
              <a:noFill/>
            </a:ln>
          </p:spPr>
          <p:txBody>
            <a:bodyPr/>
            <a:lstStyle/>
            <a:p>
              <a:endParaRPr lang="zh-CN" altLang="en-US"/>
            </a:p>
          </p:txBody>
        </p:sp>
        <p:sp>
          <p:nvSpPr>
            <p:cNvPr id="6" name="Oval 11"/>
            <p:cNvSpPr>
              <a:spLocks noChangeArrowheads="1"/>
            </p:cNvSpPr>
            <p:nvPr/>
          </p:nvSpPr>
          <p:spPr bwMode="auto">
            <a:xfrm>
              <a:off x="890588" y="1985963"/>
              <a:ext cx="366712" cy="366712"/>
            </a:xfrm>
            <a:prstGeom prst="ellipse">
              <a:avLst/>
            </a:prstGeom>
            <a:solidFill>
              <a:schemeClr val="bg1">
                <a:lumMod val="65000"/>
              </a:schemeClr>
            </a:solidFill>
            <a:ln>
              <a:noFill/>
            </a:ln>
          </p:spPr>
          <p:txBody>
            <a:bodyPr/>
            <a:lstStyle/>
            <a:p>
              <a:endParaRPr lang="zh-CN" altLang="en-US"/>
            </a:p>
          </p:txBody>
        </p:sp>
        <p:sp>
          <p:nvSpPr>
            <p:cNvPr id="7" name="Oval 12"/>
            <p:cNvSpPr>
              <a:spLocks noChangeArrowheads="1"/>
            </p:cNvSpPr>
            <p:nvPr/>
          </p:nvSpPr>
          <p:spPr bwMode="auto">
            <a:xfrm>
              <a:off x="552450" y="2289175"/>
              <a:ext cx="255588" cy="255588"/>
            </a:xfrm>
            <a:prstGeom prst="ellipse">
              <a:avLst/>
            </a:prstGeom>
            <a:solidFill>
              <a:schemeClr val="bg1">
                <a:lumMod val="75000"/>
              </a:schemeClr>
            </a:solidFill>
            <a:ln>
              <a:noFill/>
            </a:ln>
          </p:spPr>
          <p:txBody>
            <a:bodyPr/>
            <a:lstStyle/>
            <a:p>
              <a:endParaRPr lang="zh-CN" altLang="en-US"/>
            </a:p>
          </p:txBody>
        </p:sp>
        <p:sp>
          <p:nvSpPr>
            <p:cNvPr id="8" name="Oval 13"/>
            <p:cNvSpPr>
              <a:spLocks noChangeArrowheads="1"/>
            </p:cNvSpPr>
            <p:nvPr/>
          </p:nvSpPr>
          <p:spPr bwMode="auto">
            <a:xfrm>
              <a:off x="230188" y="2289175"/>
              <a:ext cx="176212" cy="176213"/>
            </a:xfrm>
            <a:prstGeom prst="ellipse">
              <a:avLst/>
            </a:prstGeom>
            <a:solidFill>
              <a:schemeClr val="tx1">
                <a:lumMod val="50000"/>
                <a:lumOff val="50000"/>
              </a:schemeClr>
            </a:solidFill>
            <a:ln>
              <a:noFill/>
            </a:ln>
          </p:spPr>
          <p:txBody>
            <a:bodyPr/>
            <a:lstStyle/>
            <a:p>
              <a:endParaRPr lang="zh-CN" altLang="en-US"/>
            </a:p>
          </p:txBody>
        </p:sp>
        <p:sp>
          <p:nvSpPr>
            <p:cNvPr id="9" name="Oval 14"/>
            <p:cNvSpPr>
              <a:spLocks noChangeArrowheads="1"/>
            </p:cNvSpPr>
            <p:nvPr/>
          </p:nvSpPr>
          <p:spPr bwMode="auto">
            <a:xfrm>
              <a:off x="-301625" y="2500313"/>
              <a:ext cx="592138" cy="592137"/>
            </a:xfrm>
            <a:prstGeom prst="ellipse">
              <a:avLst/>
            </a:prstGeom>
            <a:solidFill>
              <a:schemeClr val="tx1">
                <a:lumMod val="75000"/>
                <a:lumOff val="25000"/>
              </a:schemeClr>
            </a:solidFill>
            <a:ln>
              <a:noFill/>
            </a:ln>
          </p:spPr>
          <p:txBody>
            <a:bodyPr/>
            <a:lstStyle/>
            <a:p>
              <a:endParaRPr lang="zh-CN" altLang="en-US"/>
            </a:p>
          </p:txBody>
        </p:sp>
        <p:grpSp>
          <p:nvGrpSpPr>
            <p:cNvPr id="10" name="Group 35"/>
            <p:cNvGrpSpPr/>
            <p:nvPr/>
          </p:nvGrpSpPr>
          <p:grpSpPr bwMode="auto">
            <a:xfrm>
              <a:off x="1763713" y="2414588"/>
              <a:ext cx="209550" cy="260350"/>
              <a:chOff x="0" y="0"/>
              <a:chExt cx="156" cy="194"/>
            </a:xfrm>
          </p:grpSpPr>
          <p:sp>
            <p:nvSpPr>
              <p:cNvPr id="15" name="Freeform 36"/>
              <p:cNvSpPr/>
              <p:nvPr/>
            </p:nvSpPr>
            <p:spPr bwMode="auto">
              <a:xfrm>
                <a:off x="0" y="69"/>
                <a:ext cx="156" cy="125"/>
              </a:xfrm>
              <a:custGeom>
                <a:avLst/>
                <a:gdLst>
                  <a:gd name="T0" fmla="*/ 66 w 66"/>
                  <a:gd name="T1" fmla="*/ 9 h 53"/>
                  <a:gd name="T2" fmla="*/ 45 w 66"/>
                  <a:gd name="T3" fmla="*/ 48 h 53"/>
                  <a:gd name="T4" fmla="*/ 33 w 66"/>
                  <a:gd name="T5" fmla="*/ 53 h 53"/>
                  <a:gd name="T6" fmla="*/ 27 w 66"/>
                  <a:gd name="T7" fmla="*/ 52 h 53"/>
                  <a:gd name="T8" fmla="*/ 3 w 66"/>
                  <a:gd name="T9" fmla="*/ 23 h 53"/>
                  <a:gd name="T10" fmla="*/ 3 w 66"/>
                  <a:gd name="T11" fmla="*/ 22 h 53"/>
                  <a:gd name="T12" fmla="*/ 0 w 66"/>
                  <a:gd name="T13" fmla="*/ 9 h 53"/>
                  <a:gd name="T14" fmla="*/ 1 w 66"/>
                  <a:gd name="T15" fmla="*/ 1 h 53"/>
                  <a:gd name="T16" fmla="*/ 1 w 66"/>
                  <a:gd name="T17" fmla="*/ 1 h 53"/>
                  <a:gd name="T18" fmla="*/ 1 w 66"/>
                  <a:gd name="T19" fmla="*/ 1 h 53"/>
                  <a:gd name="T20" fmla="*/ 2 w 66"/>
                  <a:gd name="T21" fmla="*/ 0 h 53"/>
                  <a:gd name="T22" fmla="*/ 3 w 66"/>
                  <a:gd name="T23" fmla="*/ 1 h 53"/>
                  <a:gd name="T24" fmla="*/ 3 w 66"/>
                  <a:gd name="T25" fmla="*/ 1 h 53"/>
                  <a:gd name="T26" fmla="*/ 30 w 66"/>
                  <a:gd name="T27" fmla="*/ 42 h 53"/>
                  <a:gd name="T28" fmla="*/ 33 w 66"/>
                  <a:gd name="T29" fmla="*/ 43 h 53"/>
                  <a:gd name="T30" fmla="*/ 41 w 66"/>
                  <a:gd name="T31" fmla="*/ 40 h 53"/>
                  <a:gd name="T32" fmla="*/ 56 w 66"/>
                  <a:gd name="T33" fmla="*/ 20 h 53"/>
                  <a:gd name="T34" fmla="*/ 62 w 66"/>
                  <a:gd name="T35" fmla="*/ 1 h 53"/>
                  <a:gd name="T36" fmla="*/ 62 w 66"/>
                  <a:gd name="T37" fmla="*/ 1 h 53"/>
                  <a:gd name="T38" fmla="*/ 62 w 66"/>
                  <a:gd name="T39" fmla="*/ 1 h 53"/>
                  <a:gd name="T40" fmla="*/ 64 w 66"/>
                  <a:gd name="T41" fmla="*/ 0 h 53"/>
                  <a:gd name="T42" fmla="*/ 65 w 66"/>
                  <a:gd name="T43" fmla="*/ 0 h 53"/>
                  <a:gd name="T44" fmla="*/ 65 w 66"/>
                  <a:gd name="T45" fmla="*/ 1 h 53"/>
                  <a:gd name="T46" fmla="*/ 66 w 66"/>
                  <a:gd name="T4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53">
                    <a:moveTo>
                      <a:pt x="66" y="9"/>
                    </a:moveTo>
                    <a:cubicBezTo>
                      <a:pt x="66" y="21"/>
                      <a:pt x="56" y="40"/>
                      <a:pt x="45" y="48"/>
                    </a:cubicBezTo>
                    <a:cubicBezTo>
                      <a:pt x="41" y="51"/>
                      <a:pt x="37" y="53"/>
                      <a:pt x="33" y="53"/>
                    </a:cubicBezTo>
                    <a:cubicBezTo>
                      <a:pt x="31" y="53"/>
                      <a:pt x="29" y="52"/>
                      <a:pt x="27" y="52"/>
                    </a:cubicBezTo>
                    <a:cubicBezTo>
                      <a:pt x="17" y="48"/>
                      <a:pt x="8" y="36"/>
                      <a:pt x="3" y="23"/>
                    </a:cubicBezTo>
                    <a:cubicBezTo>
                      <a:pt x="3" y="23"/>
                      <a:pt x="3" y="23"/>
                      <a:pt x="3" y="22"/>
                    </a:cubicBezTo>
                    <a:cubicBezTo>
                      <a:pt x="1" y="18"/>
                      <a:pt x="0" y="13"/>
                      <a:pt x="0" y="9"/>
                    </a:cubicBezTo>
                    <a:cubicBezTo>
                      <a:pt x="0" y="6"/>
                      <a:pt x="0" y="3"/>
                      <a:pt x="1" y="1"/>
                    </a:cubicBezTo>
                    <a:cubicBezTo>
                      <a:pt x="1" y="1"/>
                      <a:pt x="1" y="1"/>
                      <a:pt x="1" y="1"/>
                    </a:cubicBezTo>
                    <a:cubicBezTo>
                      <a:pt x="1" y="1"/>
                      <a:pt x="1" y="1"/>
                      <a:pt x="1" y="1"/>
                    </a:cubicBezTo>
                    <a:cubicBezTo>
                      <a:pt x="1" y="0"/>
                      <a:pt x="2" y="0"/>
                      <a:pt x="2" y="0"/>
                    </a:cubicBezTo>
                    <a:cubicBezTo>
                      <a:pt x="3" y="0"/>
                      <a:pt x="3" y="0"/>
                      <a:pt x="3" y="1"/>
                    </a:cubicBezTo>
                    <a:cubicBezTo>
                      <a:pt x="3" y="1"/>
                      <a:pt x="3" y="1"/>
                      <a:pt x="3" y="1"/>
                    </a:cubicBezTo>
                    <a:cubicBezTo>
                      <a:pt x="6" y="17"/>
                      <a:pt x="17" y="40"/>
                      <a:pt x="30" y="42"/>
                    </a:cubicBezTo>
                    <a:cubicBezTo>
                      <a:pt x="31" y="43"/>
                      <a:pt x="32" y="43"/>
                      <a:pt x="33" y="43"/>
                    </a:cubicBezTo>
                    <a:cubicBezTo>
                      <a:pt x="36" y="43"/>
                      <a:pt x="38" y="42"/>
                      <a:pt x="41" y="40"/>
                    </a:cubicBezTo>
                    <a:cubicBezTo>
                      <a:pt x="47" y="36"/>
                      <a:pt x="52" y="29"/>
                      <a:pt x="56" y="20"/>
                    </a:cubicBezTo>
                    <a:cubicBezTo>
                      <a:pt x="59" y="14"/>
                      <a:pt x="61" y="7"/>
                      <a:pt x="62" y="1"/>
                    </a:cubicBezTo>
                    <a:cubicBezTo>
                      <a:pt x="62" y="1"/>
                      <a:pt x="62" y="1"/>
                      <a:pt x="62" y="1"/>
                    </a:cubicBezTo>
                    <a:cubicBezTo>
                      <a:pt x="62" y="1"/>
                      <a:pt x="62" y="1"/>
                      <a:pt x="62" y="1"/>
                    </a:cubicBezTo>
                    <a:cubicBezTo>
                      <a:pt x="63" y="0"/>
                      <a:pt x="63" y="0"/>
                      <a:pt x="64" y="0"/>
                    </a:cubicBezTo>
                    <a:cubicBezTo>
                      <a:pt x="64" y="0"/>
                      <a:pt x="64" y="0"/>
                      <a:pt x="65" y="0"/>
                    </a:cubicBezTo>
                    <a:cubicBezTo>
                      <a:pt x="65" y="1"/>
                      <a:pt x="65" y="1"/>
                      <a:pt x="65" y="1"/>
                    </a:cubicBezTo>
                    <a:cubicBezTo>
                      <a:pt x="65" y="3"/>
                      <a:pt x="66" y="6"/>
                      <a:pt x="66"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37"/>
              <p:cNvSpPr>
                <a:spLocks noEditPoints="1"/>
              </p:cNvSpPr>
              <p:nvPr/>
            </p:nvSpPr>
            <p:spPr bwMode="auto">
              <a:xfrm>
                <a:off x="19" y="0"/>
                <a:ext cx="116" cy="151"/>
              </a:xfrm>
              <a:custGeom>
                <a:avLst/>
                <a:gdLst>
                  <a:gd name="T0" fmla="*/ 48 w 49"/>
                  <a:gd name="T1" fmla="*/ 17 h 64"/>
                  <a:gd name="T2" fmla="*/ 25 w 49"/>
                  <a:gd name="T3" fmla="*/ 0 h 64"/>
                  <a:gd name="T4" fmla="*/ 3 w 49"/>
                  <a:gd name="T5" fmla="*/ 12 h 64"/>
                  <a:gd name="T6" fmla="*/ 1 w 49"/>
                  <a:gd name="T7" fmla="*/ 17 h 64"/>
                  <a:gd name="T8" fmla="*/ 0 w 49"/>
                  <a:gd name="T9" fmla="*/ 24 h 64"/>
                  <a:gd name="T10" fmla="*/ 25 w 49"/>
                  <a:gd name="T11" fmla="*/ 64 h 64"/>
                  <a:gd name="T12" fmla="*/ 30 w 49"/>
                  <a:gd name="T13" fmla="*/ 63 h 64"/>
                  <a:gd name="T14" fmla="*/ 43 w 49"/>
                  <a:gd name="T15" fmla="*/ 48 h 64"/>
                  <a:gd name="T16" fmla="*/ 47 w 49"/>
                  <a:gd name="T17" fmla="*/ 38 h 64"/>
                  <a:gd name="T18" fmla="*/ 47 w 49"/>
                  <a:gd name="T19" fmla="*/ 38 h 64"/>
                  <a:gd name="T20" fmla="*/ 49 w 49"/>
                  <a:gd name="T21" fmla="*/ 24 h 64"/>
                  <a:gd name="T22" fmla="*/ 48 w 49"/>
                  <a:gd name="T23" fmla="*/ 17 h 64"/>
                  <a:gd name="T24" fmla="*/ 25 w 49"/>
                  <a:gd name="T25" fmla="*/ 32 h 64"/>
                  <a:gd name="T26" fmla="*/ 24 w 49"/>
                  <a:gd name="T27" fmla="*/ 32 h 64"/>
                  <a:gd name="T28" fmla="*/ 16 w 49"/>
                  <a:gd name="T29" fmla="*/ 24 h 64"/>
                  <a:gd name="T30" fmla="*/ 16 w 49"/>
                  <a:gd name="T31" fmla="*/ 23 h 64"/>
                  <a:gd name="T32" fmla="*/ 25 w 49"/>
                  <a:gd name="T33" fmla="*/ 15 h 64"/>
                  <a:gd name="T34" fmla="*/ 33 w 49"/>
                  <a:gd name="T35" fmla="*/ 23 h 64"/>
                  <a:gd name="T36" fmla="*/ 25 w 49"/>
                  <a:gd name="T37"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4">
                    <a:moveTo>
                      <a:pt x="48" y="17"/>
                    </a:moveTo>
                    <a:cubicBezTo>
                      <a:pt x="45" y="7"/>
                      <a:pt x="36" y="0"/>
                      <a:pt x="25" y="0"/>
                    </a:cubicBezTo>
                    <a:cubicBezTo>
                      <a:pt x="16" y="0"/>
                      <a:pt x="8" y="5"/>
                      <a:pt x="3" y="12"/>
                    </a:cubicBezTo>
                    <a:cubicBezTo>
                      <a:pt x="3" y="14"/>
                      <a:pt x="2" y="15"/>
                      <a:pt x="1" y="17"/>
                    </a:cubicBezTo>
                    <a:cubicBezTo>
                      <a:pt x="1" y="19"/>
                      <a:pt x="0" y="22"/>
                      <a:pt x="0" y="24"/>
                    </a:cubicBezTo>
                    <a:cubicBezTo>
                      <a:pt x="0" y="38"/>
                      <a:pt x="11" y="64"/>
                      <a:pt x="25" y="64"/>
                    </a:cubicBezTo>
                    <a:cubicBezTo>
                      <a:pt x="27" y="64"/>
                      <a:pt x="29" y="64"/>
                      <a:pt x="30" y="63"/>
                    </a:cubicBezTo>
                    <a:cubicBezTo>
                      <a:pt x="35" y="60"/>
                      <a:pt x="40" y="55"/>
                      <a:pt x="43" y="48"/>
                    </a:cubicBezTo>
                    <a:cubicBezTo>
                      <a:pt x="44" y="45"/>
                      <a:pt x="46" y="42"/>
                      <a:pt x="47" y="38"/>
                    </a:cubicBezTo>
                    <a:cubicBezTo>
                      <a:pt x="47" y="38"/>
                      <a:pt x="47" y="38"/>
                      <a:pt x="47" y="38"/>
                    </a:cubicBezTo>
                    <a:cubicBezTo>
                      <a:pt x="48" y="33"/>
                      <a:pt x="49" y="28"/>
                      <a:pt x="49" y="24"/>
                    </a:cubicBezTo>
                    <a:cubicBezTo>
                      <a:pt x="49" y="22"/>
                      <a:pt x="49" y="19"/>
                      <a:pt x="48" y="17"/>
                    </a:cubicBezTo>
                    <a:close/>
                    <a:moveTo>
                      <a:pt x="25" y="32"/>
                    </a:moveTo>
                    <a:cubicBezTo>
                      <a:pt x="25" y="32"/>
                      <a:pt x="24" y="32"/>
                      <a:pt x="24" y="32"/>
                    </a:cubicBezTo>
                    <a:cubicBezTo>
                      <a:pt x="20" y="31"/>
                      <a:pt x="17" y="28"/>
                      <a:pt x="16" y="24"/>
                    </a:cubicBezTo>
                    <a:cubicBezTo>
                      <a:pt x="16" y="24"/>
                      <a:pt x="16" y="24"/>
                      <a:pt x="16" y="23"/>
                    </a:cubicBezTo>
                    <a:cubicBezTo>
                      <a:pt x="16" y="19"/>
                      <a:pt x="20" y="15"/>
                      <a:pt x="25" y="15"/>
                    </a:cubicBezTo>
                    <a:cubicBezTo>
                      <a:pt x="30" y="15"/>
                      <a:pt x="33" y="19"/>
                      <a:pt x="33" y="23"/>
                    </a:cubicBezTo>
                    <a:cubicBezTo>
                      <a:pt x="33" y="28"/>
                      <a:pt x="30" y="32"/>
                      <a:pt x="25"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Group 38"/>
            <p:cNvGrpSpPr/>
            <p:nvPr/>
          </p:nvGrpSpPr>
          <p:grpSpPr bwMode="auto">
            <a:xfrm>
              <a:off x="2878138" y="2989263"/>
              <a:ext cx="241300" cy="320675"/>
              <a:chOff x="0" y="0"/>
              <a:chExt cx="201" cy="269"/>
            </a:xfrm>
          </p:grpSpPr>
          <p:sp>
            <p:nvSpPr>
              <p:cNvPr id="12" name="Freeform 39"/>
              <p:cNvSpPr/>
              <p:nvPr/>
            </p:nvSpPr>
            <p:spPr bwMode="auto">
              <a:xfrm>
                <a:off x="75" y="0"/>
                <a:ext cx="52" cy="30"/>
              </a:xfrm>
              <a:custGeom>
                <a:avLst/>
                <a:gdLst>
                  <a:gd name="T0" fmla="*/ 20 w 22"/>
                  <a:gd name="T1" fmla="*/ 7 h 13"/>
                  <a:gd name="T2" fmla="*/ 22 w 22"/>
                  <a:gd name="T3" fmla="*/ 12 h 13"/>
                  <a:gd name="T4" fmla="*/ 17 w 22"/>
                  <a:gd name="T5" fmla="*/ 12 h 13"/>
                  <a:gd name="T6" fmla="*/ 11 w 22"/>
                  <a:gd name="T7" fmla="*/ 12 h 13"/>
                  <a:gd name="T8" fmla="*/ 4 w 22"/>
                  <a:gd name="T9" fmla="*/ 12 h 13"/>
                  <a:gd name="T10" fmla="*/ 0 w 22"/>
                  <a:gd name="T11" fmla="*/ 12 h 13"/>
                  <a:gd name="T12" fmla="*/ 1 w 22"/>
                  <a:gd name="T13" fmla="*/ 7 h 13"/>
                  <a:gd name="T14" fmla="*/ 11 w 22"/>
                  <a:gd name="T15" fmla="*/ 0 h 13"/>
                  <a:gd name="T16" fmla="*/ 20 w 2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20" y="7"/>
                    </a:moveTo>
                    <a:cubicBezTo>
                      <a:pt x="21" y="9"/>
                      <a:pt x="22" y="12"/>
                      <a:pt x="22" y="12"/>
                    </a:cubicBezTo>
                    <a:cubicBezTo>
                      <a:pt x="22" y="13"/>
                      <a:pt x="20" y="13"/>
                      <a:pt x="17" y="12"/>
                    </a:cubicBezTo>
                    <a:cubicBezTo>
                      <a:pt x="17" y="12"/>
                      <a:pt x="15" y="12"/>
                      <a:pt x="11" y="12"/>
                    </a:cubicBezTo>
                    <a:cubicBezTo>
                      <a:pt x="6" y="12"/>
                      <a:pt x="4" y="12"/>
                      <a:pt x="4" y="12"/>
                    </a:cubicBezTo>
                    <a:cubicBezTo>
                      <a:pt x="2" y="13"/>
                      <a:pt x="0" y="13"/>
                      <a:pt x="0" y="12"/>
                    </a:cubicBezTo>
                    <a:cubicBezTo>
                      <a:pt x="0" y="12"/>
                      <a:pt x="0" y="9"/>
                      <a:pt x="1" y="7"/>
                    </a:cubicBezTo>
                    <a:cubicBezTo>
                      <a:pt x="1" y="7"/>
                      <a:pt x="5" y="0"/>
                      <a:pt x="11" y="0"/>
                    </a:cubicBezTo>
                    <a:cubicBezTo>
                      <a:pt x="17" y="0"/>
                      <a:pt x="20" y="7"/>
                      <a:pt x="2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40"/>
              <p:cNvSpPr/>
              <p:nvPr/>
            </p:nvSpPr>
            <p:spPr bwMode="auto">
              <a:xfrm>
                <a:off x="64" y="241"/>
                <a:ext cx="75" cy="28"/>
              </a:xfrm>
              <a:custGeom>
                <a:avLst/>
                <a:gdLst>
                  <a:gd name="T0" fmla="*/ 29 w 32"/>
                  <a:gd name="T1" fmla="*/ 1 h 12"/>
                  <a:gd name="T2" fmla="*/ 30 w 32"/>
                  <a:gd name="T3" fmla="*/ 3 h 12"/>
                  <a:gd name="T4" fmla="*/ 16 w 32"/>
                  <a:gd name="T5" fmla="*/ 12 h 12"/>
                  <a:gd name="T6" fmla="*/ 1 w 32"/>
                  <a:gd name="T7" fmla="*/ 3 h 12"/>
                  <a:gd name="T8" fmla="*/ 3 w 32"/>
                  <a:gd name="T9" fmla="*/ 1 h 12"/>
                  <a:gd name="T10" fmla="*/ 11 w 32"/>
                  <a:gd name="T11" fmla="*/ 2 h 12"/>
                  <a:gd name="T12" fmla="*/ 20 w 32"/>
                  <a:gd name="T13" fmla="*/ 2 h 12"/>
                  <a:gd name="T14" fmla="*/ 29 w 3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29" y="1"/>
                    </a:moveTo>
                    <a:cubicBezTo>
                      <a:pt x="31" y="0"/>
                      <a:pt x="32" y="1"/>
                      <a:pt x="30" y="3"/>
                    </a:cubicBezTo>
                    <a:cubicBezTo>
                      <a:pt x="30" y="3"/>
                      <a:pt x="24" y="12"/>
                      <a:pt x="16" y="12"/>
                    </a:cubicBezTo>
                    <a:cubicBezTo>
                      <a:pt x="8" y="12"/>
                      <a:pt x="1" y="3"/>
                      <a:pt x="1" y="3"/>
                    </a:cubicBezTo>
                    <a:cubicBezTo>
                      <a:pt x="0" y="1"/>
                      <a:pt x="0" y="0"/>
                      <a:pt x="3" y="1"/>
                    </a:cubicBezTo>
                    <a:cubicBezTo>
                      <a:pt x="11" y="2"/>
                      <a:pt x="11" y="2"/>
                      <a:pt x="11" y="2"/>
                    </a:cubicBezTo>
                    <a:cubicBezTo>
                      <a:pt x="14" y="2"/>
                      <a:pt x="18" y="2"/>
                      <a:pt x="20" y="2"/>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41"/>
              <p:cNvSpPr/>
              <p:nvPr/>
            </p:nvSpPr>
            <p:spPr bwMode="auto">
              <a:xfrm>
                <a:off x="0" y="42"/>
                <a:ext cx="201" cy="189"/>
              </a:xfrm>
              <a:custGeom>
                <a:avLst/>
                <a:gdLst>
                  <a:gd name="T0" fmla="*/ 85 w 85"/>
                  <a:gd name="T1" fmla="*/ 63 h 80"/>
                  <a:gd name="T2" fmla="*/ 85 w 85"/>
                  <a:gd name="T3" fmla="*/ 63 h 80"/>
                  <a:gd name="T4" fmla="*/ 77 w 85"/>
                  <a:gd name="T5" fmla="*/ 37 h 80"/>
                  <a:gd name="T6" fmla="*/ 76 w 85"/>
                  <a:gd name="T7" fmla="*/ 34 h 80"/>
                  <a:gd name="T8" fmla="*/ 76 w 85"/>
                  <a:gd name="T9" fmla="*/ 33 h 80"/>
                  <a:gd name="T10" fmla="*/ 76 w 85"/>
                  <a:gd name="T11" fmla="*/ 32 h 80"/>
                  <a:gd name="T12" fmla="*/ 75 w 85"/>
                  <a:gd name="T13" fmla="*/ 31 h 80"/>
                  <a:gd name="T14" fmla="*/ 75 w 85"/>
                  <a:gd name="T15" fmla="*/ 30 h 80"/>
                  <a:gd name="T16" fmla="*/ 74 w 85"/>
                  <a:gd name="T17" fmla="*/ 28 h 80"/>
                  <a:gd name="T18" fmla="*/ 74 w 85"/>
                  <a:gd name="T19" fmla="*/ 28 h 80"/>
                  <a:gd name="T20" fmla="*/ 74 w 85"/>
                  <a:gd name="T21" fmla="*/ 27 h 80"/>
                  <a:gd name="T22" fmla="*/ 43 w 85"/>
                  <a:gd name="T23" fmla="*/ 0 h 80"/>
                  <a:gd name="T24" fmla="*/ 11 w 85"/>
                  <a:gd name="T25" fmla="*/ 27 h 80"/>
                  <a:gd name="T26" fmla="*/ 11 w 85"/>
                  <a:gd name="T27" fmla="*/ 28 h 80"/>
                  <a:gd name="T28" fmla="*/ 11 w 85"/>
                  <a:gd name="T29" fmla="*/ 28 h 80"/>
                  <a:gd name="T30" fmla="*/ 10 w 85"/>
                  <a:gd name="T31" fmla="*/ 30 h 80"/>
                  <a:gd name="T32" fmla="*/ 10 w 85"/>
                  <a:gd name="T33" fmla="*/ 31 h 80"/>
                  <a:gd name="T34" fmla="*/ 10 w 85"/>
                  <a:gd name="T35" fmla="*/ 32 h 80"/>
                  <a:gd name="T36" fmla="*/ 9 w 85"/>
                  <a:gd name="T37" fmla="*/ 33 h 80"/>
                  <a:gd name="T38" fmla="*/ 9 w 85"/>
                  <a:gd name="T39" fmla="*/ 34 h 80"/>
                  <a:gd name="T40" fmla="*/ 8 w 85"/>
                  <a:gd name="T41" fmla="*/ 37 h 80"/>
                  <a:gd name="T42" fmla="*/ 1 w 85"/>
                  <a:gd name="T43" fmla="*/ 63 h 80"/>
                  <a:gd name="T44" fmla="*/ 1 w 85"/>
                  <a:gd name="T45" fmla="*/ 63 h 80"/>
                  <a:gd name="T46" fmla="*/ 3 w 85"/>
                  <a:gd name="T47" fmla="*/ 69 h 80"/>
                  <a:gd name="T48" fmla="*/ 4 w 85"/>
                  <a:gd name="T49" fmla="*/ 69 h 80"/>
                  <a:gd name="T50" fmla="*/ 5 w 85"/>
                  <a:gd name="T51" fmla="*/ 70 h 80"/>
                  <a:gd name="T52" fmla="*/ 12 w 85"/>
                  <a:gd name="T53" fmla="*/ 73 h 80"/>
                  <a:gd name="T54" fmla="*/ 16 w 85"/>
                  <a:gd name="T55" fmla="*/ 75 h 80"/>
                  <a:gd name="T56" fmla="*/ 24 w 85"/>
                  <a:gd name="T57" fmla="*/ 77 h 80"/>
                  <a:gd name="T58" fmla="*/ 25 w 85"/>
                  <a:gd name="T59" fmla="*/ 77 h 80"/>
                  <a:gd name="T60" fmla="*/ 27 w 85"/>
                  <a:gd name="T61" fmla="*/ 78 h 80"/>
                  <a:gd name="T62" fmla="*/ 43 w 85"/>
                  <a:gd name="T63" fmla="*/ 80 h 80"/>
                  <a:gd name="T64" fmla="*/ 58 w 85"/>
                  <a:gd name="T65" fmla="*/ 78 h 80"/>
                  <a:gd name="T66" fmla="*/ 60 w 85"/>
                  <a:gd name="T67" fmla="*/ 77 h 80"/>
                  <a:gd name="T68" fmla="*/ 61 w 85"/>
                  <a:gd name="T69" fmla="*/ 77 h 80"/>
                  <a:gd name="T70" fmla="*/ 74 w 85"/>
                  <a:gd name="T71" fmla="*/ 73 h 80"/>
                  <a:gd name="T72" fmla="*/ 78 w 85"/>
                  <a:gd name="T73" fmla="*/ 71 h 80"/>
                  <a:gd name="T74" fmla="*/ 79 w 85"/>
                  <a:gd name="T75" fmla="*/ 70 h 80"/>
                  <a:gd name="T76" fmla="*/ 82 w 85"/>
                  <a:gd name="T77" fmla="*/ 69 h 80"/>
                  <a:gd name="T78" fmla="*/ 82 w 85"/>
                  <a:gd name="T79" fmla="*/ 69 h 80"/>
                  <a:gd name="T80" fmla="*/ 83 w 85"/>
                  <a:gd name="T81" fmla="*/ 69 h 80"/>
                  <a:gd name="T82" fmla="*/ 85 w 85"/>
                  <a:gd name="T8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80">
                    <a:moveTo>
                      <a:pt x="85" y="63"/>
                    </a:moveTo>
                    <a:cubicBezTo>
                      <a:pt x="85" y="63"/>
                      <a:pt x="85" y="63"/>
                      <a:pt x="85" y="63"/>
                    </a:cubicBezTo>
                    <a:cubicBezTo>
                      <a:pt x="77" y="37"/>
                      <a:pt x="77" y="37"/>
                      <a:pt x="77" y="37"/>
                    </a:cubicBezTo>
                    <a:cubicBezTo>
                      <a:pt x="77" y="36"/>
                      <a:pt x="76" y="35"/>
                      <a:pt x="76" y="34"/>
                    </a:cubicBezTo>
                    <a:cubicBezTo>
                      <a:pt x="76" y="33"/>
                      <a:pt x="76" y="33"/>
                      <a:pt x="76" y="33"/>
                    </a:cubicBezTo>
                    <a:cubicBezTo>
                      <a:pt x="76" y="33"/>
                      <a:pt x="76" y="32"/>
                      <a:pt x="76" y="32"/>
                    </a:cubicBezTo>
                    <a:cubicBezTo>
                      <a:pt x="76" y="32"/>
                      <a:pt x="75" y="32"/>
                      <a:pt x="75" y="31"/>
                    </a:cubicBezTo>
                    <a:cubicBezTo>
                      <a:pt x="75" y="31"/>
                      <a:pt x="75" y="30"/>
                      <a:pt x="75" y="30"/>
                    </a:cubicBezTo>
                    <a:cubicBezTo>
                      <a:pt x="75" y="30"/>
                      <a:pt x="75" y="29"/>
                      <a:pt x="74" y="28"/>
                    </a:cubicBezTo>
                    <a:cubicBezTo>
                      <a:pt x="74" y="28"/>
                      <a:pt x="74" y="28"/>
                      <a:pt x="74" y="28"/>
                    </a:cubicBezTo>
                    <a:cubicBezTo>
                      <a:pt x="74" y="28"/>
                      <a:pt x="74" y="27"/>
                      <a:pt x="74" y="27"/>
                    </a:cubicBezTo>
                    <a:cubicBezTo>
                      <a:pt x="69" y="12"/>
                      <a:pt x="63" y="0"/>
                      <a:pt x="43" y="0"/>
                    </a:cubicBezTo>
                    <a:cubicBezTo>
                      <a:pt x="23" y="0"/>
                      <a:pt x="17" y="12"/>
                      <a:pt x="11" y="27"/>
                    </a:cubicBezTo>
                    <a:cubicBezTo>
                      <a:pt x="11" y="27"/>
                      <a:pt x="11" y="27"/>
                      <a:pt x="11" y="28"/>
                    </a:cubicBezTo>
                    <a:cubicBezTo>
                      <a:pt x="11" y="28"/>
                      <a:pt x="11" y="28"/>
                      <a:pt x="11" y="28"/>
                    </a:cubicBezTo>
                    <a:cubicBezTo>
                      <a:pt x="11" y="29"/>
                      <a:pt x="10" y="30"/>
                      <a:pt x="10" y="30"/>
                    </a:cubicBezTo>
                    <a:cubicBezTo>
                      <a:pt x="10" y="30"/>
                      <a:pt x="10" y="31"/>
                      <a:pt x="10" y="31"/>
                    </a:cubicBezTo>
                    <a:cubicBezTo>
                      <a:pt x="10" y="32"/>
                      <a:pt x="10" y="32"/>
                      <a:pt x="10" y="32"/>
                    </a:cubicBezTo>
                    <a:cubicBezTo>
                      <a:pt x="10" y="32"/>
                      <a:pt x="9" y="33"/>
                      <a:pt x="9" y="33"/>
                    </a:cubicBezTo>
                    <a:cubicBezTo>
                      <a:pt x="9" y="34"/>
                      <a:pt x="9" y="34"/>
                      <a:pt x="9" y="34"/>
                    </a:cubicBezTo>
                    <a:cubicBezTo>
                      <a:pt x="9" y="35"/>
                      <a:pt x="9" y="36"/>
                      <a:pt x="8" y="37"/>
                    </a:cubicBezTo>
                    <a:cubicBezTo>
                      <a:pt x="1" y="63"/>
                      <a:pt x="1" y="63"/>
                      <a:pt x="1" y="63"/>
                    </a:cubicBezTo>
                    <a:cubicBezTo>
                      <a:pt x="1" y="63"/>
                      <a:pt x="1" y="63"/>
                      <a:pt x="1" y="63"/>
                    </a:cubicBezTo>
                    <a:cubicBezTo>
                      <a:pt x="0" y="65"/>
                      <a:pt x="1" y="68"/>
                      <a:pt x="3" y="69"/>
                    </a:cubicBezTo>
                    <a:cubicBezTo>
                      <a:pt x="3" y="69"/>
                      <a:pt x="3" y="69"/>
                      <a:pt x="4" y="69"/>
                    </a:cubicBezTo>
                    <a:cubicBezTo>
                      <a:pt x="4" y="69"/>
                      <a:pt x="5" y="70"/>
                      <a:pt x="5" y="70"/>
                    </a:cubicBezTo>
                    <a:cubicBezTo>
                      <a:pt x="7" y="71"/>
                      <a:pt x="9" y="72"/>
                      <a:pt x="12" y="73"/>
                    </a:cubicBezTo>
                    <a:cubicBezTo>
                      <a:pt x="13" y="74"/>
                      <a:pt x="14" y="74"/>
                      <a:pt x="16" y="75"/>
                    </a:cubicBezTo>
                    <a:cubicBezTo>
                      <a:pt x="18" y="75"/>
                      <a:pt x="21" y="76"/>
                      <a:pt x="24" y="77"/>
                    </a:cubicBezTo>
                    <a:cubicBezTo>
                      <a:pt x="24" y="77"/>
                      <a:pt x="25" y="77"/>
                      <a:pt x="25" y="77"/>
                    </a:cubicBezTo>
                    <a:cubicBezTo>
                      <a:pt x="26" y="78"/>
                      <a:pt x="27" y="78"/>
                      <a:pt x="27" y="78"/>
                    </a:cubicBezTo>
                    <a:cubicBezTo>
                      <a:pt x="32" y="79"/>
                      <a:pt x="37" y="80"/>
                      <a:pt x="43" y="80"/>
                    </a:cubicBezTo>
                    <a:cubicBezTo>
                      <a:pt x="48" y="80"/>
                      <a:pt x="53" y="79"/>
                      <a:pt x="58" y="78"/>
                    </a:cubicBezTo>
                    <a:cubicBezTo>
                      <a:pt x="59" y="78"/>
                      <a:pt x="59" y="78"/>
                      <a:pt x="60" y="77"/>
                    </a:cubicBezTo>
                    <a:cubicBezTo>
                      <a:pt x="61" y="77"/>
                      <a:pt x="61" y="77"/>
                      <a:pt x="61" y="77"/>
                    </a:cubicBezTo>
                    <a:cubicBezTo>
                      <a:pt x="66" y="76"/>
                      <a:pt x="71" y="74"/>
                      <a:pt x="74" y="73"/>
                    </a:cubicBezTo>
                    <a:cubicBezTo>
                      <a:pt x="76" y="72"/>
                      <a:pt x="77" y="71"/>
                      <a:pt x="78" y="71"/>
                    </a:cubicBezTo>
                    <a:cubicBezTo>
                      <a:pt x="79" y="71"/>
                      <a:pt x="79" y="71"/>
                      <a:pt x="79" y="70"/>
                    </a:cubicBezTo>
                    <a:cubicBezTo>
                      <a:pt x="81" y="70"/>
                      <a:pt x="82" y="69"/>
                      <a:pt x="82" y="69"/>
                    </a:cubicBezTo>
                    <a:cubicBezTo>
                      <a:pt x="82" y="69"/>
                      <a:pt x="82" y="69"/>
                      <a:pt x="82" y="69"/>
                    </a:cubicBezTo>
                    <a:cubicBezTo>
                      <a:pt x="82" y="69"/>
                      <a:pt x="82" y="69"/>
                      <a:pt x="83" y="69"/>
                    </a:cubicBezTo>
                    <a:cubicBezTo>
                      <a:pt x="84" y="68"/>
                      <a:pt x="85" y="65"/>
                      <a:pt x="85"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7" name="Line 32"/>
          <p:cNvSpPr>
            <a:spLocks noChangeShapeType="1"/>
          </p:cNvSpPr>
          <p:nvPr/>
        </p:nvSpPr>
        <p:spPr bwMode="auto">
          <a:xfrm flipH="1" flipV="1">
            <a:off x="2435629" y="2981402"/>
            <a:ext cx="795438" cy="1141711"/>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矩形 17"/>
          <p:cNvSpPr/>
          <p:nvPr/>
        </p:nvSpPr>
        <p:spPr>
          <a:xfrm>
            <a:off x="490603" y="1547680"/>
            <a:ext cx="3768362"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随机生成固定长度的字符串加入到原始密码后</a:t>
            </a:r>
            <a:endParaRPr lang="zh-CN" altLang="en-US" sz="2800" dirty="0">
              <a:solidFill>
                <a:schemeClr val="bg2">
                  <a:lumMod val="50000"/>
                </a:schemeClr>
              </a:solidFill>
              <a:ea typeface="微软雅黑" charset="0"/>
            </a:endParaRPr>
          </a:p>
        </p:txBody>
      </p:sp>
      <p:sp>
        <p:nvSpPr>
          <p:cNvPr id="19" name="矩形 18"/>
          <p:cNvSpPr/>
          <p:nvPr/>
        </p:nvSpPr>
        <p:spPr>
          <a:xfrm>
            <a:off x="1191608" y="2455668"/>
            <a:ext cx="2366353" cy="400110"/>
          </a:xfrm>
          <a:prstGeom prst="rect">
            <a:avLst/>
          </a:prstGeom>
        </p:spPr>
        <p:txBody>
          <a:bodyPr wrap="none">
            <a:spAutoFit/>
          </a:bodyPr>
          <a:lstStyle/>
          <a:p>
            <a:pPr defTabSz="609585"/>
            <a:r>
              <a:rPr lang="en-US" altLang="zh-CN" sz="2000" dirty="0" err="1">
                <a:solidFill>
                  <a:schemeClr val="bg2">
                    <a:lumMod val="75000"/>
                  </a:schemeClr>
                </a:solidFill>
                <a:ea typeface="微软雅黑" charset="0"/>
              </a:rPr>
              <a:t>crypto.randomBytes</a:t>
            </a:r>
            <a:endParaRPr lang="zh-CN" altLang="en-US" sz="2000" dirty="0">
              <a:solidFill>
                <a:schemeClr val="bg2">
                  <a:lumMod val="75000"/>
                </a:schemeClr>
              </a:solidFill>
              <a:ea typeface="微软雅黑" charset="0"/>
            </a:endParaRPr>
          </a:p>
        </p:txBody>
      </p:sp>
      <p:sp>
        <p:nvSpPr>
          <p:cNvPr id="20" name="矩形 19"/>
          <p:cNvSpPr/>
          <p:nvPr/>
        </p:nvSpPr>
        <p:spPr>
          <a:xfrm>
            <a:off x="3694275" y="5594238"/>
            <a:ext cx="2339888" cy="523220"/>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通过</a:t>
            </a:r>
            <a:r>
              <a:rPr lang="en-US" altLang="zh-CN" sz="2800" dirty="0" smtClean="0">
                <a:solidFill>
                  <a:schemeClr val="bg2">
                    <a:lumMod val="50000"/>
                  </a:schemeClr>
                </a:solidFill>
                <a:ea typeface="微软雅黑" charset="0"/>
              </a:rPr>
              <a:t>sha1</a:t>
            </a:r>
            <a:r>
              <a:rPr lang="zh-CN" altLang="en-US" sz="2800" dirty="0" smtClean="0">
                <a:solidFill>
                  <a:schemeClr val="bg2">
                    <a:lumMod val="50000"/>
                  </a:schemeClr>
                </a:solidFill>
                <a:ea typeface="微软雅黑" charset="0"/>
              </a:rPr>
              <a:t>加密</a:t>
            </a:r>
            <a:endParaRPr lang="zh-CN" altLang="en-US" sz="2800" dirty="0">
              <a:solidFill>
                <a:schemeClr val="bg2">
                  <a:lumMod val="50000"/>
                </a:schemeClr>
              </a:solidFill>
              <a:ea typeface="微软雅黑" charset="0"/>
            </a:endParaRPr>
          </a:p>
        </p:txBody>
      </p:sp>
      <p:sp>
        <p:nvSpPr>
          <p:cNvPr id="21" name="Line 32"/>
          <p:cNvSpPr>
            <a:spLocks noChangeShapeType="1"/>
          </p:cNvSpPr>
          <p:nvPr/>
        </p:nvSpPr>
        <p:spPr bwMode="auto">
          <a:xfrm flipH="1">
            <a:off x="4967164" y="4235663"/>
            <a:ext cx="1267380" cy="1259050"/>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32"/>
          <p:cNvSpPr>
            <a:spLocks noChangeShapeType="1"/>
          </p:cNvSpPr>
          <p:nvPr/>
        </p:nvSpPr>
        <p:spPr bwMode="auto">
          <a:xfrm flipV="1">
            <a:off x="8583410" y="2981402"/>
            <a:ext cx="785033" cy="1274994"/>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3" name="矩形 22"/>
          <p:cNvSpPr/>
          <p:nvPr/>
        </p:nvSpPr>
        <p:spPr>
          <a:xfrm>
            <a:off x="4008055" y="6072050"/>
            <a:ext cx="1712328" cy="400110"/>
          </a:xfrm>
          <a:prstGeom prst="rect">
            <a:avLst/>
          </a:prstGeom>
        </p:spPr>
        <p:txBody>
          <a:bodyPr wrap="none">
            <a:spAutoFit/>
          </a:bodyPr>
          <a:lstStyle/>
          <a:p>
            <a:pPr defTabSz="609585"/>
            <a:r>
              <a:rPr lang="en-US" altLang="zh-CN" sz="2000" dirty="0">
                <a:solidFill>
                  <a:schemeClr val="bg2">
                    <a:lumMod val="75000"/>
                  </a:schemeClr>
                </a:solidFill>
                <a:ea typeface="微软雅黑" charset="0"/>
              </a:rPr>
              <a:t>crypto.pbkdf2</a:t>
            </a:r>
            <a:endParaRPr lang="zh-CN" altLang="en-US" sz="2000" dirty="0">
              <a:solidFill>
                <a:schemeClr val="bg2">
                  <a:lumMod val="75000"/>
                </a:schemeClr>
              </a:solidFill>
              <a:ea typeface="微软雅黑" charset="0"/>
            </a:endParaRPr>
          </a:p>
        </p:txBody>
      </p:sp>
      <p:sp>
        <p:nvSpPr>
          <p:cNvPr id="24" name="矩形 23"/>
          <p:cNvSpPr/>
          <p:nvPr/>
        </p:nvSpPr>
        <p:spPr>
          <a:xfrm>
            <a:off x="7713104" y="1547680"/>
            <a:ext cx="4149157"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数据库中存入随机生成的字符串和加密后的密码</a:t>
            </a:r>
            <a:endParaRPr lang="zh-CN" altLang="en-US" sz="2800" dirty="0">
              <a:solidFill>
                <a:schemeClr val="bg2">
                  <a:lumMod val="50000"/>
                </a:schemeClr>
              </a:solidFill>
              <a:ea typeface="微软雅黑" charset="0"/>
            </a:endParaRPr>
          </a:p>
        </p:txBody>
      </p:sp>
      <p:sp>
        <p:nvSpPr>
          <p:cNvPr id="25" name="矩形 24"/>
          <p:cNvSpPr/>
          <p:nvPr/>
        </p:nvSpPr>
        <p:spPr>
          <a:xfrm>
            <a:off x="9143916" y="2494602"/>
            <a:ext cx="1287532"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salt</a:t>
            </a:r>
            <a:r>
              <a:rPr lang="zh-CN" altLang="en-US" sz="2000" dirty="0" smtClean="0">
                <a:solidFill>
                  <a:schemeClr val="bg2">
                    <a:lumMod val="75000"/>
                  </a:schemeClr>
                </a:solidFill>
                <a:ea typeface="微软雅黑" charset="0"/>
              </a:rPr>
              <a:t>、</a:t>
            </a:r>
            <a:r>
              <a:rPr lang="en-US" altLang="zh-CN" sz="2000" dirty="0" err="1" smtClean="0">
                <a:solidFill>
                  <a:schemeClr val="bg2">
                    <a:lumMod val="75000"/>
                  </a:schemeClr>
                </a:solidFill>
                <a:ea typeface="微软雅黑" charset="0"/>
              </a:rPr>
              <a:t>pwd</a:t>
            </a:r>
            <a:endParaRPr lang="zh-CN" altLang="en-US" sz="2000" dirty="0">
              <a:solidFill>
                <a:schemeClr val="bg2">
                  <a:lumMod val="75000"/>
                </a:schemeClr>
              </a:solidFill>
              <a:ea typeface="微软雅黑" charset="0"/>
            </a:endParaRPr>
          </a:p>
        </p:txBody>
      </p:sp>
    </p:spTree>
    <p:extLst>
      <p:ext uri="{BB962C8B-B14F-4D97-AF65-F5344CB8AC3E}">
        <p14:creationId xmlns:p14="http://schemas.microsoft.com/office/powerpoint/2010/main" val="8622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61432"/>
            <a:ext cx="3264363" cy="4389510"/>
            <a:chOff x="4463808" y="898788"/>
            <a:chExt cx="3264363" cy="4389510"/>
          </a:xfrm>
        </p:grpSpPr>
        <p:sp>
          <p:nvSpPr>
            <p:cNvPr id="95" name="TextBox 94"/>
            <p:cNvSpPr txBox="1"/>
            <p:nvPr/>
          </p:nvSpPr>
          <p:spPr>
            <a:xfrm>
              <a:off x="5182926" y="3186283"/>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工作亮点</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6" name="TextBox 95"/>
            <p:cNvSpPr txBox="1"/>
            <p:nvPr/>
          </p:nvSpPr>
          <p:spPr>
            <a:xfrm>
              <a:off x="5107457" y="3810970"/>
              <a:ext cx="1977080"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单页面</a:t>
              </a:r>
              <a:r>
                <a:rPr lang="en-US" altLang="zh-CN" sz="2000" dirty="0" smtClean="0">
                  <a:solidFill>
                    <a:schemeClr val="tx1">
                      <a:lumMod val="50000"/>
                      <a:lumOff val="50000"/>
                    </a:schemeClr>
                  </a:solidFill>
                  <a:latin typeface="微软雅黑" pitchFamily="34" charset="-122"/>
                  <a:ea typeface="微软雅黑" pitchFamily="34" charset="-122"/>
                </a:rPr>
                <a:t>web</a:t>
              </a:r>
              <a:r>
                <a:rPr lang="zh-CN" altLang="en-US" sz="2000" dirty="0" smtClean="0">
                  <a:solidFill>
                    <a:schemeClr val="tx1">
                      <a:lumMod val="50000"/>
                      <a:lumOff val="50000"/>
                    </a:schemeClr>
                  </a:solidFill>
                  <a:latin typeface="微软雅黑" pitchFamily="34" charset="-122"/>
                  <a:ea typeface="微软雅黑" pitchFamily="34" charset="-122"/>
                </a:rPr>
                <a:t>应用</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en-US" altLang="zh-CN" sz="2000" dirty="0" smtClean="0">
                  <a:solidFill>
                    <a:schemeClr val="tx1">
                      <a:lumMod val="50000"/>
                      <a:lumOff val="50000"/>
                    </a:schemeClr>
                  </a:solidFill>
                  <a:latin typeface="微软雅黑" pitchFamily="34" charset="-122"/>
                  <a:ea typeface="微软雅黑" pitchFamily="34" charset="-122"/>
                </a:rPr>
                <a:t>JWT</a:t>
              </a:r>
              <a:r>
                <a:rPr lang="zh-CN" altLang="en-US" sz="2000" dirty="0" smtClean="0">
                  <a:solidFill>
                    <a:schemeClr val="tx1">
                      <a:lumMod val="50000"/>
                      <a:lumOff val="50000"/>
                    </a:schemeClr>
                  </a:solidFill>
                  <a:latin typeface="微软雅黑" pitchFamily="34" charset="-122"/>
                  <a:ea typeface="微软雅黑" pitchFamily="34" charset="-122"/>
                </a:rPr>
                <a:t>身份认证</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97" name="直接连接符 96"/>
            <p:cNvCxnSpPr/>
            <p:nvPr/>
          </p:nvCxnSpPr>
          <p:spPr>
            <a:xfrm flipV="1">
              <a:off x="4463808" y="381232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442" y="898788"/>
              <a:ext cx="2017107" cy="2017107"/>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1"/>
              <p:cNvSpPr>
                <a:spLocks noEditPoints="1"/>
              </p:cNvSpPr>
              <p:nvPr/>
            </p:nvSpPr>
            <p:spPr bwMode="auto">
              <a:xfrm>
                <a:off x="4373027" y="1272150"/>
                <a:ext cx="397940" cy="50558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305184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984" y="407324"/>
            <a:ext cx="5876032"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亮点一：单页面</a:t>
            </a:r>
            <a:r>
              <a:rPr lang="en-US" altLang="zh-CN" sz="4000" b="1" dirty="0" smtClean="0">
                <a:solidFill>
                  <a:schemeClr val="accent1"/>
                </a:solidFill>
                <a:latin typeface="微软雅黑" pitchFamily="34" charset="-122"/>
                <a:ea typeface="微软雅黑" pitchFamily="34" charset="-122"/>
              </a:rPr>
              <a:t>web</a:t>
            </a:r>
            <a:r>
              <a:rPr lang="zh-CN" altLang="en-US" sz="4000" b="1" dirty="0" smtClean="0">
                <a:solidFill>
                  <a:schemeClr val="accent1"/>
                </a:solidFill>
                <a:latin typeface="微软雅黑" pitchFamily="34" charset="-122"/>
                <a:ea typeface="微软雅黑" pitchFamily="34" charset="-122"/>
              </a:rPr>
              <a:t>应用</a:t>
            </a:r>
            <a:endParaRPr lang="zh-CN" altLang="en-US" sz="4000" b="1" dirty="0">
              <a:solidFill>
                <a:schemeClr val="accent1"/>
              </a:solidFill>
              <a:latin typeface="微软雅黑" pitchFamily="34" charset="-122"/>
              <a:ea typeface="微软雅黑" pitchFamily="34" charset="-122"/>
            </a:endParaRPr>
          </a:p>
        </p:txBody>
      </p:sp>
      <p:grpSp>
        <p:nvGrpSpPr>
          <p:cNvPr id="7" name="组合 6"/>
          <p:cNvGrpSpPr/>
          <p:nvPr/>
        </p:nvGrpSpPr>
        <p:grpSpPr>
          <a:xfrm>
            <a:off x="563956" y="1739704"/>
            <a:ext cx="11064088" cy="4031686"/>
            <a:chOff x="490603" y="1547680"/>
            <a:chExt cx="11064088" cy="4031686"/>
          </a:xfrm>
        </p:grpSpPr>
        <p:sp>
          <p:nvSpPr>
            <p:cNvPr id="3" name="矩形 2"/>
            <p:cNvSpPr/>
            <p:nvPr/>
          </p:nvSpPr>
          <p:spPr>
            <a:xfrm>
              <a:off x="490603" y="1547680"/>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良好</a:t>
              </a:r>
              <a:r>
                <a:rPr lang="zh-CN" altLang="en-US" sz="2800" dirty="0">
                  <a:solidFill>
                    <a:schemeClr val="bg2">
                      <a:lumMod val="50000"/>
                    </a:schemeClr>
                  </a:solidFill>
                  <a:ea typeface="微软雅黑" charset="0"/>
                </a:rPr>
                <a:t>的交互</a:t>
              </a:r>
              <a:r>
                <a:rPr lang="zh-CN" altLang="en-US" sz="2800" dirty="0" smtClean="0">
                  <a:solidFill>
                    <a:schemeClr val="bg2">
                      <a:lumMod val="50000"/>
                    </a:schemeClr>
                  </a:solidFill>
                  <a:ea typeface="微软雅黑" charset="0"/>
                </a:rPr>
                <a:t>体验：无需刷新页面，利用</a:t>
              </a:r>
              <a:r>
                <a:rPr lang="en-US" altLang="zh-CN" sz="2800" dirty="0" smtClean="0">
                  <a:solidFill>
                    <a:schemeClr val="bg2">
                      <a:lumMod val="50000"/>
                    </a:schemeClr>
                  </a:solidFill>
                  <a:ea typeface="微软雅黑" charset="0"/>
                </a:rPr>
                <a:t>AJAX</a:t>
              </a:r>
              <a:r>
                <a:rPr lang="zh-CN" altLang="en-US" sz="2800" dirty="0" smtClean="0">
                  <a:solidFill>
                    <a:schemeClr val="bg2">
                      <a:lumMod val="50000"/>
                    </a:schemeClr>
                  </a:solidFill>
                  <a:ea typeface="微软雅黑" charset="0"/>
                </a:rPr>
                <a:t>异步加载数据。</a:t>
              </a:r>
              <a:endParaRPr lang="zh-CN" altLang="en-US" sz="2800" dirty="0">
                <a:solidFill>
                  <a:schemeClr val="bg2">
                    <a:lumMod val="50000"/>
                  </a:schemeClr>
                </a:solidFill>
                <a:ea typeface="微软雅黑" charset="0"/>
              </a:endParaRPr>
            </a:p>
          </p:txBody>
        </p:sp>
        <p:sp>
          <p:nvSpPr>
            <p:cNvPr id="4" name="矩形 3"/>
            <p:cNvSpPr/>
            <p:nvPr/>
          </p:nvSpPr>
          <p:spPr>
            <a:xfrm>
              <a:off x="490603" y="2647064"/>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良好的前后端工作分离模式：分离客户端和服务端工作。</a:t>
              </a:r>
              <a:endParaRPr lang="zh-CN" altLang="en-US" sz="2800" dirty="0">
                <a:solidFill>
                  <a:schemeClr val="bg2">
                    <a:lumMod val="50000"/>
                  </a:schemeClr>
                </a:solidFill>
                <a:ea typeface="微软雅黑" charset="0"/>
              </a:endParaRPr>
            </a:p>
          </p:txBody>
        </p:sp>
        <p:sp>
          <p:nvSpPr>
            <p:cNvPr id="5" name="矩形 4"/>
            <p:cNvSpPr/>
            <p:nvPr/>
          </p:nvSpPr>
          <p:spPr>
            <a:xfrm>
              <a:off x="490603" y="3746448"/>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减轻服务端压力：服务端只需要提供接口处理数据，不用负责渲染。</a:t>
              </a:r>
              <a:endParaRPr lang="zh-CN" altLang="en-US" sz="2800" dirty="0">
                <a:solidFill>
                  <a:schemeClr val="bg2">
                    <a:lumMod val="50000"/>
                  </a:schemeClr>
                </a:solidFill>
                <a:ea typeface="微软雅黑" charset="0"/>
              </a:endParaRPr>
            </a:p>
          </p:txBody>
        </p:sp>
        <p:sp>
          <p:nvSpPr>
            <p:cNvPr id="6" name="矩形 5"/>
            <p:cNvSpPr/>
            <p:nvPr/>
          </p:nvSpPr>
          <p:spPr>
            <a:xfrm>
              <a:off x="490603" y="4912452"/>
              <a:ext cx="11064088" cy="66691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共用一套后端代码：可同时服务于各种客户端界面。</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725086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8863" y="407324"/>
            <a:ext cx="5314275"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a:t>
            </a:r>
            <a:r>
              <a:rPr lang="zh-CN" altLang="en-US" sz="4000" b="1" dirty="0">
                <a:solidFill>
                  <a:schemeClr val="accent1"/>
                </a:solidFill>
                <a:latin typeface="微软雅黑" pitchFamily="34" charset="-122"/>
                <a:ea typeface="微软雅黑" pitchFamily="34" charset="-122"/>
              </a:rPr>
              <a:t>二</a:t>
            </a:r>
            <a:r>
              <a:rPr lang="zh-CN" altLang="en-US" sz="4000" b="1" dirty="0" smtClean="0">
                <a:solidFill>
                  <a:schemeClr val="accent1"/>
                </a:solidFill>
                <a:latin typeface="微软雅黑" pitchFamily="34" charset="-122"/>
                <a:ea typeface="微软雅黑" pitchFamily="34" charset="-122"/>
              </a:rPr>
              <a:t>：密码加“盐”</a:t>
            </a:r>
            <a:endParaRPr lang="zh-CN" altLang="en-US" sz="4000" b="1" dirty="0">
              <a:solidFill>
                <a:schemeClr val="accent1"/>
              </a:solidFill>
              <a:latin typeface="微软雅黑" pitchFamily="34" charset="-122"/>
              <a:ea typeface="微软雅黑" pitchFamily="34" charset="-122"/>
            </a:endParaRPr>
          </a:p>
        </p:txBody>
      </p:sp>
      <p:sp>
        <p:nvSpPr>
          <p:cNvPr id="4" name="矩形 3"/>
          <p:cNvSpPr/>
          <p:nvPr/>
        </p:nvSpPr>
        <p:spPr>
          <a:xfrm>
            <a:off x="563956" y="1738664"/>
            <a:ext cx="11064088" cy="3840860"/>
          </a:xfrm>
          <a:prstGeom prst="rect">
            <a:avLst/>
          </a:prstGeom>
        </p:spPr>
        <p:txBody>
          <a:bodyPr wrap="square">
            <a:spAutoFit/>
          </a:bodyPr>
          <a:lstStyle/>
          <a:p>
            <a:pPr defTabSz="609585">
              <a:lnSpc>
                <a:spcPts val="6000"/>
              </a:lnSpc>
            </a:pPr>
            <a:r>
              <a:rPr lang="zh-CN" altLang="zh-CN" sz="2800" dirty="0" smtClean="0">
                <a:solidFill>
                  <a:schemeClr val="bg2">
                    <a:lumMod val="50000"/>
                  </a:schemeClr>
                </a:solidFill>
                <a:ea typeface="微软雅黑" charset="0"/>
              </a:rPr>
              <a:t>目前</a:t>
            </a:r>
            <a:r>
              <a:rPr lang="zh-CN" altLang="zh-CN" sz="2800" dirty="0">
                <a:solidFill>
                  <a:schemeClr val="bg2">
                    <a:lumMod val="50000"/>
                  </a:schemeClr>
                </a:solidFill>
                <a:ea typeface="微软雅黑" charset="0"/>
              </a:rPr>
              <a:t>大部分的密码都会经过普通的加密处理，但随着彩虹表的出现，使得大量长度不够的密码可以直接从彩虹表里反推出来，所以只对密码进行普通的加密处理已经不能视为非常安全，因此，在此系统中，会在用户的原始密码中加一段很长的随机字符即“盐”，再进行加密，这样反推出原始密码就会变得非常困难，用户的密码也更加安全</a:t>
            </a:r>
            <a:r>
              <a:rPr lang="zh-CN"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Tree>
    <p:extLst>
      <p:ext uri="{BB962C8B-B14F-4D97-AF65-F5344CB8AC3E}">
        <p14:creationId xmlns:p14="http://schemas.microsoft.com/office/powerpoint/2010/main" val="3120407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70014" y="548681"/>
            <a:ext cx="10851973" cy="5073317"/>
            <a:chOff x="698270" y="548681"/>
            <a:chExt cx="10851973" cy="5073317"/>
          </a:xfrm>
        </p:grpSpPr>
        <p:sp>
          <p:nvSpPr>
            <p:cNvPr id="83" name="TextBox 82"/>
            <p:cNvSpPr txBox="1"/>
            <p:nvPr/>
          </p:nvSpPr>
          <p:spPr>
            <a:xfrm>
              <a:off x="5052288" y="548681"/>
              <a:ext cx="2312785" cy="1343894"/>
            </a:xfrm>
            <a:prstGeom prst="rect">
              <a:avLst/>
            </a:prstGeom>
            <a:noFill/>
          </p:spPr>
          <p:txBody>
            <a:bodyPr wrap="square" rtlCol="0">
              <a:spAutoFit/>
            </a:bodyPr>
            <a:lstStyle/>
            <a:p>
              <a:pPr algn="ctr"/>
              <a:r>
                <a:rPr lang="zh-CN" altLang="en-US" sz="6000" b="1" dirty="0">
                  <a:ln w="6350">
                    <a:noFill/>
                  </a:ln>
                  <a:solidFill>
                    <a:schemeClr val="accent1"/>
                  </a:solidFill>
                  <a:latin typeface="Impact" pitchFamily="34" charset="0"/>
                  <a:ea typeface="微软雅黑" pitchFamily="34" charset="-122"/>
                </a:rPr>
                <a:t>目  录</a:t>
              </a:r>
              <a:endParaRPr lang="en-US" altLang="zh-CN" sz="6000" b="1" dirty="0">
                <a:ln w="6350">
                  <a:noFill/>
                </a:ln>
                <a:solidFill>
                  <a:schemeClr val="accent1"/>
                </a:solidFill>
                <a:latin typeface="Impact" pitchFamily="34" charset="0"/>
                <a:ea typeface="微软雅黑" pitchFamily="34" charset="-122"/>
              </a:endParaRPr>
            </a:p>
            <a:p>
              <a:pPr algn="ctr"/>
              <a:r>
                <a:rPr lang="en-US" altLang="zh-CN" sz="2133"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2133" dirty="0">
                <a:ln w="6350">
                  <a:noFill/>
                </a:ln>
                <a:solidFill>
                  <a:schemeClr val="tx1">
                    <a:lumMod val="50000"/>
                    <a:lumOff val="50000"/>
                  </a:schemeClr>
                </a:solidFill>
                <a:latin typeface="Arial" pitchFamily="34" charset="0"/>
                <a:ea typeface="微软雅黑" pitchFamily="34" charset="-122"/>
                <a:cs typeface="Arial" pitchFamily="34" charset="0"/>
              </a:endParaRPr>
            </a:p>
          </p:txBody>
        </p:sp>
        <p:grpSp>
          <p:nvGrpSpPr>
            <p:cNvPr id="7" name="组合 6"/>
            <p:cNvGrpSpPr/>
            <p:nvPr/>
          </p:nvGrpSpPr>
          <p:grpSpPr>
            <a:xfrm>
              <a:off x="10108693" y="3422475"/>
              <a:ext cx="1262143" cy="1262143"/>
              <a:chOff x="7513349" y="2714972"/>
              <a:chExt cx="716648" cy="716648"/>
            </a:xfrm>
          </p:grpSpPr>
          <p:sp>
            <p:nvSpPr>
              <p:cNvPr id="118" name="椭圆 117"/>
              <p:cNvSpPr/>
              <p:nvPr/>
            </p:nvSpPr>
            <p:spPr>
              <a:xfrm>
                <a:off x="75133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7" name="Freeform 9"/>
              <p:cNvSpPr>
                <a:spLocks noEditPoints="1"/>
              </p:cNvSpPr>
              <p:nvPr/>
            </p:nvSpPr>
            <p:spPr bwMode="auto">
              <a:xfrm>
                <a:off x="7681431" y="2950133"/>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4" name="组合 3"/>
            <p:cNvGrpSpPr/>
            <p:nvPr/>
          </p:nvGrpSpPr>
          <p:grpSpPr>
            <a:xfrm>
              <a:off x="3291601" y="3428599"/>
              <a:ext cx="1256019" cy="1256019"/>
              <a:chOff x="2585150" y="2714972"/>
              <a:chExt cx="716648" cy="716648"/>
            </a:xfrm>
          </p:grpSpPr>
          <p:sp>
            <p:nvSpPr>
              <p:cNvPr id="115" name="椭圆 114"/>
              <p:cNvSpPr/>
              <p:nvPr/>
            </p:nvSpPr>
            <p:spPr>
              <a:xfrm>
                <a:off x="2585150"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Freeform 10"/>
              <p:cNvSpPr>
                <a:spLocks noEditPoints="1"/>
              </p:cNvSpPr>
              <p:nvPr/>
            </p:nvSpPr>
            <p:spPr bwMode="auto">
              <a:xfrm>
                <a:off x="2800042" y="2932664"/>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6" name="组合 5"/>
            <p:cNvGrpSpPr/>
            <p:nvPr/>
          </p:nvGrpSpPr>
          <p:grpSpPr>
            <a:xfrm>
              <a:off x="7831566" y="3422475"/>
              <a:ext cx="1270311" cy="1270311"/>
              <a:chOff x="5849649" y="2714972"/>
              <a:chExt cx="716648" cy="716648"/>
            </a:xfrm>
          </p:grpSpPr>
          <p:sp>
            <p:nvSpPr>
              <p:cNvPr id="117" name="椭圆 116"/>
              <p:cNvSpPr/>
              <p:nvPr/>
            </p:nvSpPr>
            <p:spPr>
              <a:xfrm>
                <a:off x="58496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Freeform 11"/>
              <p:cNvSpPr>
                <a:spLocks noEditPoints="1"/>
              </p:cNvSpPr>
              <p:nvPr/>
            </p:nvSpPr>
            <p:spPr bwMode="auto">
              <a:xfrm>
                <a:off x="6084764" y="2916758"/>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5" name="组合 4"/>
            <p:cNvGrpSpPr/>
            <p:nvPr/>
          </p:nvGrpSpPr>
          <p:grpSpPr>
            <a:xfrm>
              <a:off x="5554438" y="3422475"/>
              <a:ext cx="1270311" cy="1270311"/>
              <a:chOff x="4213675" y="2714972"/>
              <a:chExt cx="716648" cy="716648"/>
            </a:xfrm>
          </p:grpSpPr>
          <p:sp>
            <p:nvSpPr>
              <p:cNvPr id="116" name="椭圆 115"/>
              <p:cNvSpPr/>
              <p:nvPr/>
            </p:nvSpPr>
            <p:spPr>
              <a:xfrm>
                <a:off x="4213675"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Freeform 12"/>
              <p:cNvSpPr>
                <a:spLocks noEditPoints="1"/>
              </p:cNvSpPr>
              <p:nvPr/>
            </p:nvSpPr>
            <p:spPr bwMode="auto">
              <a:xfrm>
                <a:off x="4464895" y="2920173"/>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3" name="组合 2"/>
            <p:cNvGrpSpPr/>
            <p:nvPr/>
          </p:nvGrpSpPr>
          <p:grpSpPr>
            <a:xfrm>
              <a:off x="1078048" y="3425015"/>
              <a:ext cx="1259603" cy="1259603"/>
              <a:chOff x="908288" y="2714972"/>
              <a:chExt cx="716648" cy="716648"/>
            </a:xfrm>
          </p:grpSpPr>
          <p:sp>
            <p:nvSpPr>
              <p:cNvPr id="2" name="椭圆 1"/>
              <p:cNvSpPr/>
              <p:nvPr/>
            </p:nvSpPr>
            <p:spPr>
              <a:xfrm>
                <a:off x="908288"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sp>
          <p:nvSpPr>
            <p:cNvPr id="109" name="矩形 108"/>
            <p:cNvSpPr/>
            <p:nvPr/>
          </p:nvSpPr>
          <p:spPr>
            <a:xfrm>
              <a:off x="5379114" y="5089419"/>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系统实现</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0" name="矩形 109"/>
            <p:cNvSpPr/>
            <p:nvPr/>
          </p:nvSpPr>
          <p:spPr>
            <a:xfrm>
              <a:off x="3109131"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系统设计</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1" name="矩形 110"/>
            <p:cNvSpPr/>
            <p:nvPr/>
          </p:nvSpPr>
          <p:spPr>
            <a:xfrm>
              <a:off x="698270" y="5088404"/>
              <a:ext cx="2022118" cy="523220"/>
            </a:xfrm>
            <a:prstGeom prst="rect">
              <a:avLst/>
            </a:prstGeom>
          </p:spPr>
          <p:txBody>
            <a:bodyPr wrap="squar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课题介绍</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2" name="矩形 111"/>
            <p:cNvSpPr/>
            <p:nvPr/>
          </p:nvSpPr>
          <p:spPr>
            <a:xfrm>
              <a:off x="9929285" y="5098778"/>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成果展示</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3" name="矩形 112"/>
            <p:cNvSpPr/>
            <p:nvPr/>
          </p:nvSpPr>
          <p:spPr>
            <a:xfrm>
              <a:off x="7656242"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工作亮点</a:t>
              </a:r>
              <a:endParaRPr lang="zh-CN" altLang="en-US" sz="2800" dirty="0">
                <a:ln w="6350">
                  <a:noFill/>
                </a:ln>
                <a:solidFill>
                  <a:schemeClr val="bg1">
                    <a:lumMod val="50000"/>
                  </a:schemeClr>
                </a:solidFill>
                <a:latin typeface="Impact" pitchFamily="34" charset="0"/>
                <a:ea typeface="微软雅黑" pitchFamily="34" charset="-122"/>
              </a:endParaRPr>
            </a:p>
          </p:txBody>
        </p:sp>
      </p:grpSp>
    </p:spTree>
    <p:extLst>
      <p:ext uri="{BB962C8B-B14F-4D97-AF65-F5344CB8AC3E}">
        <p14:creationId xmlns:p14="http://schemas.microsoft.com/office/powerpoint/2010/main" val="22852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91574" y="407324"/>
            <a:ext cx="54088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亮点三：</a:t>
            </a:r>
            <a:r>
              <a:rPr lang="en-US" altLang="zh-CN" sz="4000" b="1" dirty="0" smtClean="0">
                <a:solidFill>
                  <a:schemeClr val="accent1"/>
                </a:solidFill>
                <a:latin typeface="微软雅黑" pitchFamily="34" charset="-122"/>
                <a:ea typeface="微软雅黑" pitchFamily="34" charset="-122"/>
              </a:rPr>
              <a:t>JWT</a:t>
            </a:r>
            <a:r>
              <a:rPr lang="zh-CN" altLang="en-US" sz="4000" b="1" dirty="0" smtClean="0">
                <a:solidFill>
                  <a:schemeClr val="accent1"/>
                </a:solidFill>
                <a:latin typeface="微软雅黑" pitchFamily="34" charset="-122"/>
                <a:ea typeface="微软雅黑" pitchFamily="34" charset="-122"/>
              </a:rPr>
              <a:t>身份认证</a:t>
            </a:r>
            <a:endParaRPr lang="zh-CN" altLang="en-US" sz="4000" b="1" dirty="0">
              <a:solidFill>
                <a:schemeClr val="accent1"/>
              </a:solidFill>
              <a:latin typeface="微软雅黑" pitchFamily="34" charset="-122"/>
              <a:ea typeface="微软雅黑" pitchFamily="34" charset="-122"/>
            </a:endParaRPr>
          </a:p>
        </p:txBody>
      </p:sp>
      <p:grpSp>
        <p:nvGrpSpPr>
          <p:cNvPr id="8" name="组合 7"/>
          <p:cNvGrpSpPr/>
          <p:nvPr/>
        </p:nvGrpSpPr>
        <p:grpSpPr>
          <a:xfrm>
            <a:off x="797114" y="1474528"/>
            <a:ext cx="10597773" cy="4157445"/>
            <a:chOff x="797113" y="1474528"/>
            <a:chExt cx="10597773" cy="4157445"/>
          </a:xfrm>
        </p:grpSpPr>
        <p:sp>
          <p:nvSpPr>
            <p:cNvPr id="6" name="矩形 5"/>
            <p:cNvSpPr/>
            <p:nvPr/>
          </p:nvSpPr>
          <p:spPr>
            <a:xfrm>
              <a:off x="1504226" y="1474528"/>
              <a:ext cx="9183548" cy="3298339"/>
            </a:xfrm>
            <a:prstGeom prst="rect">
              <a:avLst/>
            </a:prstGeom>
          </p:spPr>
          <p:txBody>
            <a:bodyPr wrap="square">
              <a:spAutoFit/>
            </a:bodyPr>
            <a:lstStyle/>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用户</a:t>
              </a:r>
              <a:r>
                <a:rPr lang="zh-CN" altLang="en-US" sz="2800" dirty="0">
                  <a:solidFill>
                    <a:schemeClr val="bg2">
                      <a:lumMod val="50000"/>
                    </a:schemeClr>
                  </a:solidFill>
                  <a:ea typeface="微软雅黑" charset="0"/>
                </a:rPr>
                <a:t>使用用户名密码来请求服务器</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进行验证用户的信息</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通过验证发送给用户一个</a:t>
              </a:r>
              <a:r>
                <a:rPr lang="en-US" altLang="zh-CN" sz="2800" dirty="0">
                  <a:solidFill>
                    <a:schemeClr val="bg2">
                      <a:lumMod val="50000"/>
                    </a:schemeClr>
                  </a:solidFill>
                  <a:ea typeface="微软雅黑" charset="0"/>
                </a:rPr>
                <a:t>token</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客户端</a:t>
              </a:r>
              <a:r>
                <a:rPr lang="zh-CN" altLang="en-US" sz="2800" dirty="0">
                  <a:solidFill>
                    <a:schemeClr val="bg2">
                      <a:lumMod val="50000"/>
                    </a:schemeClr>
                  </a:solidFill>
                  <a:ea typeface="微软雅黑" charset="0"/>
                </a:rPr>
                <a:t>存储</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，并在每次请求时附送上这个</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a:t>
              </a:r>
            </a:p>
            <a:p>
              <a:pPr>
                <a:lnSpc>
                  <a:spcPts val="5000"/>
                </a:lnSpc>
                <a:buFont typeface="Arial" panose="020B0604020202020204" pitchFamily="34" charset="0"/>
                <a:buChar char="•"/>
              </a:pPr>
              <a:r>
                <a:rPr lang="zh-CN" altLang="en-US" sz="2800" dirty="0" smtClean="0">
                  <a:solidFill>
                    <a:schemeClr val="bg2">
                      <a:lumMod val="50000"/>
                    </a:schemeClr>
                  </a:solidFill>
                  <a:ea typeface="微软雅黑" charset="0"/>
                </a:rPr>
                <a:t>  服务</a:t>
              </a:r>
              <a:r>
                <a:rPr lang="zh-CN" altLang="en-US" sz="2800" dirty="0">
                  <a:solidFill>
                    <a:schemeClr val="bg2">
                      <a:lumMod val="50000"/>
                    </a:schemeClr>
                  </a:solidFill>
                  <a:ea typeface="微软雅黑" charset="0"/>
                </a:rPr>
                <a:t>端验证</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值，并返回</a:t>
              </a:r>
              <a:r>
                <a:rPr lang="zh-CN" altLang="en-US" sz="2800" dirty="0" smtClean="0">
                  <a:solidFill>
                    <a:schemeClr val="bg2">
                      <a:lumMod val="50000"/>
                    </a:schemeClr>
                  </a:solidFill>
                  <a:ea typeface="微软雅黑" charset="0"/>
                </a:rPr>
                <a:t>数据</a:t>
              </a:r>
              <a:endParaRPr lang="zh-CN" altLang="en-US" sz="2800" dirty="0">
                <a:solidFill>
                  <a:schemeClr val="bg2">
                    <a:lumMod val="50000"/>
                  </a:schemeClr>
                </a:solidFill>
                <a:ea typeface="微软雅黑" charset="0"/>
              </a:endParaRPr>
            </a:p>
          </p:txBody>
        </p:sp>
        <p:sp>
          <p:nvSpPr>
            <p:cNvPr id="7" name="TextBox 94"/>
            <p:cNvSpPr txBox="1"/>
            <p:nvPr/>
          </p:nvSpPr>
          <p:spPr>
            <a:xfrm>
              <a:off x="797113" y="5108753"/>
              <a:ext cx="10597773" cy="523220"/>
            </a:xfrm>
            <a:prstGeom prst="rect">
              <a:avLst/>
            </a:prstGeom>
            <a:noFill/>
          </p:spPr>
          <p:txBody>
            <a:bodyPr wrap="none" rtlCol="0">
              <a:spAutoFit/>
            </a:bodyPr>
            <a:lstStyle/>
            <a:p>
              <a:pPr algn="ctr"/>
              <a:r>
                <a:rPr lang="zh-CN" altLang="en-US" sz="2800" dirty="0">
                  <a:solidFill>
                    <a:schemeClr val="bg2">
                      <a:lumMod val="50000"/>
                    </a:schemeClr>
                  </a:solidFill>
                  <a:ea typeface="微软雅黑" charset="0"/>
                </a:rPr>
                <a:t>优点</a:t>
              </a:r>
              <a:r>
                <a:rPr lang="zh-CN" altLang="en-US" sz="2800" dirty="0" smtClean="0">
                  <a:solidFill>
                    <a:schemeClr val="bg2">
                      <a:lumMod val="50000"/>
                    </a:schemeClr>
                  </a:solidFill>
                  <a:ea typeface="微软雅黑" charset="0"/>
                </a:rPr>
                <a:t>：跨语言支持、单点登录、字节占用小、不需要在服务端保存</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76405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546041"/>
            <a:ext cx="3264363" cy="5765918"/>
            <a:chOff x="4559829" y="907374"/>
            <a:chExt cx="3264363" cy="5765918"/>
          </a:xfrm>
        </p:grpSpPr>
        <p:sp>
          <p:nvSpPr>
            <p:cNvPr id="95" name="TextBox 94"/>
            <p:cNvSpPr txBox="1"/>
            <p:nvPr/>
          </p:nvSpPr>
          <p:spPr>
            <a:xfrm>
              <a:off x="5258102" y="3182711"/>
              <a:ext cx="1826142" cy="584775"/>
            </a:xfrm>
            <a:prstGeom prst="rect">
              <a:avLst/>
            </a:prstGeom>
            <a:noFill/>
          </p:spPr>
          <p:txBody>
            <a:bodyPr wrap="none" rtlCol="0">
              <a:spAutoFit/>
            </a:bodyPr>
            <a:lstStyle/>
            <a:p>
              <a:pPr algn="ctr"/>
              <a:r>
                <a:rPr lang="zh-CN" altLang="en-US" sz="3200" b="1" dirty="0">
                  <a:solidFill>
                    <a:schemeClr val="tx1">
                      <a:lumMod val="75000"/>
                      <a:lumOff val="25000"/>
                    </a:schemeClr>
                  </a:solidFill>
                  <a:latin typeface="微软雅黑" pitchFamily="34" charset="-122"/>
                  <a:ea typeface="微软雅黑" pitchFamily="34" charset="-122"/>
                </a:rPr>
                <a:t>成果展示</a:t>
              </a:r>
            </a:p>
          </p:txBody>
        </p:sp>
        <p:sp>
          <p:nvSpPr>
            <p:cNvPr id="96" name="TextBox 95"/>
            <p:cNvSpPr txBox="1"/>
            <p:nvPr/>
          </p:nvSpPr>
          <p:spPr>
            <a:xfrm>
              <a:off x="5181159" y="3810970"/>
              <a:ext cx="1980029" cy="2862322"/>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找回密码并登录</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学生</a:t>
              </a:r>
              <a:r>
                <a:rPr lang="zh-CN" altLang="en-US" sz="2000" dirty="0" smtClean="0">
                  <a:solidFill>
                    <a:schemeClr val="tx1">
                      <a:lumMod val="50000"/>
                      <a:lumOff val="50000"/>
                    </a:schemeClr>
                  </a:solidFill>
                  <a:latin typeface="微软雅黑" pitchFamily="34" charset="-122"/>
                  <a:ea typeface="微软雅黑" pitchFamily="34" charset="-122"/>
                </a:rPr>
                <a:t>、导师互选</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报告提交与审阅</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资源共享</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发送</a:t>
              </a:r>
              <a:r>
                <a:rPr lang="zh-CN" altLang="en-US" sz="2000" dirty="0" smtClean="0">
                  <a:solidFill>
                    <a:schemeClr val="tx1">
                      <a:lumMod val="50000"/>
                      <a:lumOff val="50000"/>
                    </a:schemeClr>
                  </a:solidFill>
                  <a:latin typeface="微软雅黑" pitchFamily="34" charset="-122"/>
                  <a:ea typeface="微软雅黑" pitchFamily="34" charset="-122"/>
                </a:rPr>
                <a:t>消息</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管理员功能</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97" name="直接连接符 96"/>
            <p:cNvCxnSpPr/>
            <p:nvPr/>
          </p:nvCxnSpPr>
          <p:spPr>
            <a:xfrm flipV="1">
              <a:off x="4559829" y="381304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83035" y="907374"/>
              <a:ext cx="2017950" cy="2017950"/>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9"/>
              <p:cNvSpPr>
                <a:spLocks noEditPoints="1"/>
              </p:cNvSpPr>
              <p:nvPr/>
            </p:nvSpPr>
            <p:spPr bwMode="auto">
              <a:xfrm>
                <a:off x="4304169" y="1350433"/>
                <a:ext cx="535656" cy="349020"/>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16941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3562" y="1530630"/>
              <a:ext cx="7843833" cy="1074653"/>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感谢在座各位聆听</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32" name="矩形 531"/>
          <p:cNvSpPr/>
          <p:nvPr/>
        </p:nvSpPr>
        <p:spPr>
          <a:xfrm>
            <a:off x="5180016" y="2780757"/>
            <a:ext cx="4688269" cy="400110"/>
          </a:xfrm>
          <a:prstGeom prst="rect">
            <a:avLst/>
          </a:prstGeom>
        </p:spPr>
        <p:txBody>
          <a:bodyPr wrap="square">
            <a:spAutoFit/>
          </a:bodyPr>
          <a:lstStyle/>
          <a:p>
            <a:pPr algn="dist"/>
            <a:r>
              <a:rPr lang="en-US" altLang="zh-CN" sz="2000" spc="-150" dirty="0">
                <a:solidFill>
                  <a:schemeClr val="tx1">
                    <a:lumMod val="50000"/>
                    <a:lumOff val="50000"/>
                  </a:schemeClr>
                </a:solidFill>
              </a:rPr>
              <a:t>THANK YOU FOR WATCHING</a:t>
            </a:r>
          </a:p>
        </p:txBody>
      </p:sp>
    </p:spTree>
    <p:extLst>
      <p:ext uri="{BB962C8B-B14F-4D97-AF65-F5344CB8AC3E}">
        <p14:creationId xmlns:p14="http://schemas.microsoft.com/office/powerpoint/2010/main" val="2325244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09950" y="1439149"/>
            <a:ext cx="3264363" cy="3902798"/>
            <a:chOff x="4509950" y="1222328"/>
            <a:chExt cx="3264363" cy="3902798"/>
          </a:xfrm>
        </p:grpSpPr>
        <p:sp>
          <p:nvSpPr>
            <p:cNvPr id="99" name="TextBox 98"/>
            <p:cNvSpPr txBox="1"/>
            <p:nvPr/>
          </p:nvSpPr>
          <p:spPr>
            <a:xfrm>
              <a:off x="5229061" y="3490528"/>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课题介绍</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101" name="TextBox 100"/>
            <p:cNvSpPr txBox="1"/>
            <p:nvPr/>
          </p:nvSpPr>
          <p:spPr>
            <a:xfrm>
              <a:off x="5536835" y="4163837"/>
              <a:ext cx="1210589" cy="961289"/>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选题背景</a:t>
              </a: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研究</a:t>
              </a:r>
              <a:r>
                <a:rPr lang="zh-CN" altLang="en-US" sz="2000" dirty="0" smtClean="0">
                  <a:solidFill>
                    <a:schemeClr val="tx1">
                      <a:lumMod val="50000"/>
                      <a:lumOff val="50000"/>
                    </a:schemeClr>
                  </a:solidFill>
                  <a:latin typeface="微软雅黑" pitchFamily="34" charset="-122"/>
                  <a:ea typeface="微软雅黑" pitchFamily="34" charset="-122"/>
                </a:rPr>
                <a:t>意义</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103" name="直接连接符 102"/>
            <p:cNvCxnSpPr/>
            <p:nvPr/>
          </p:nvCxnSpPr>
          <p:spPr>
            <a:xfrm flipV="1">
              <a:off x="4509950" y="416383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32135" y="1222328"/>
              <a:ext cx="2019992" cy="2019992"/>
              <a:chOff x="4033837" y="986780"/>
              <a:chExt cx="1076326" cy="1076326"/>
            </a:xfrm>
          </p:grpSpPr>
          <p:sp>
            <p:nvSpPr>
              <p:cNvPr id="95" name="椭圆 94"/>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Freeform 13"/>
              <p:cNvSpPr>
                <a:spLocks noEditPoints="1"/>
              </p:cNvSpPr>
              <p:nvPr/>
            </p:nvSpPr>
            <p:spPr bwMode="auto">
              <a:xfrm>
                <a:off x="4308732" y="1306308"/>
                <a:ext cx="526536" cy="43727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31111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6018" y="1732017"/>
            <a:ext cx="4493538"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它是最</a:t>
            </a:r>
            <a:r>
              <a:rPr lang="zh-CN" altLang="en-US" sz="2800" dirty="0">
                <a:solidFill>
                  <a:schemeClr val="bg2">
                    <a:lumMod val="50000"/>
                  </a:schemeClr>
                </a:solidFill>
                <a:ea typeface="微软雅黑" charset="0"/>
              </a:rPr>
              <a:t>重要的实践教学环节</a:t>
            </a:r>
          </a:p>
        </p:txBody>
      </p:sp>
      <p:sp>
        <p:nvSpPr>
          <p:cNvPr id="7" name="矩形 6"/>
          <p:cNvSpPr/>
          <p:nvPr/>
        </p:nvSpPr>
        <p:spPr>
          <a:xfrm>
            <a:off x="4546018" y="2977002"/>
            <a:ext cx="413446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需要网络</a:t>
            </a:r>
            <a:r>
              <a:rPr lang="zh-CN" altLang="en-US" sz="2800" dirty="0">
                <a:solidFill>
                  <a:schemeClr val="bg2">
                    <a:lumMod val="50000"/>
                  </a:schemeClr>
                </a:solidFill>
                <a:ea typeface="微软雅黑" charset="0"/>
              </a:rPr>
              <a:t>信息化管理建设</a:t>
            </a:r>
          </a:p>
        </p:txBody>
      </p:sp>
      <p:sp>
        <p:nvSpPr>
          <p:cNvPr id="8" name="矩形 7"/>
          <p:cNvSpPr/>
          <p:nvPr/>
        </p:nvSpPr>
        <p:spPr>
          <a:xfrm>
            <a:off x="4546018" y="4276301"/>
            <a:ext cx="5570756"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开始</a:t>
            </a:r>
            <a:r>
              <a:rPr lang="zh-CN" altLang="en-US" sz="2800" dirty="0">
                <a:solidFill>
                  <a:schemeClr val="bg2">
                    <a:lumMod val="50000"/>
                  </a:schemeClr>
                </a:solidFill>
                <a:ea typeface="微软雅黑" charset="0"/>
              </a:rPr>
              <a:t>采取学生、导师双向选择制度</a:t>
            </a:r>
          </a:p>
        </p:txBody>
      </p:sp>
      <p:sp>
        <p:nvSpPr>
          <p:cNvPr id="6" name="文本框 5"/>
          <p:cNvSpPr txBox="1"/>
          <p:nvPr/>
        </p:nvSpPr>
        <p:spPr>
          <a:xfrm>
            <a:off x="4977745" y="407324"/>
            <a:ext cx="2236510"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选题</a:t>
            </a:r>
            <a:r>
              <a:rPr lang="zh-CN" altLang="en-US" sz="4000" b="1" dirty="0" smtClean="0">
                <a:solidFill>
                  <a:schemeClr val="accent1"/>
                </a:solidFill>
                <a:latin typeface="微软雅黑" pitchFamily="34" charset="-122"/>
                <a:ea typeface="微软雅黑" pitchFamily="34" charset="-122"/>
              </a:rPr>
              <a:t>背景</a:t>
            </a:r>
            <a:endParaRPr lang="zh-CN" altLang="en-US" sz="4000" b="1" dirty="0">
              <a:solidFill>
                <a:schemeClr val="accent1"/>
              </a:solidFill>
              <a:latin typeface="微软雅黑" pitchFamily="34" charset="-122"/>
              <a:ea typeface="微软雅黑" pitchFamily="34" charset="-122"/>
            </a:endParaRPr>
          </a:p>
        </p:txBody>
      </p:sp>
      <p:grpSp>
        <p:nvGrpSpPr>
          <p:cNvPr id="50" name="组合 49"/>
          <p:cNvGrpSpPr/>
          <p:nvPr/>
        </p:nvGrpSpPr>
        <p:grpSpPr>
          <a:xfrm>
            <a:off x="1765183" y="1630090"/>
            <a:ext cx="2335876" cy="4687389"/>
            <a:chOff x="1338349" y="1605151"/>
            <a:chExt cx="2335876" cy="4687389"/>
          </a:xfrm>
        </p:grpSpPr>
        <p:grpSp>
          <p:nvGrpSpPr>
            <p:cNvPr id="51" name="组合 50"/>
            <p:cNvGrpSpPr/>
            <p:nvPr/>
          </p:nvGrpSpPr>
          <p:grpSpPr>
            <a:xfrm>
              <a:off x="1830223" y="1968688"/>
              <a:ext cx="1844002" cy="2992652"/>
              <a:chOff x="5154613" y="1735931"/>
              <a:chExt cx="914400" cy="2166938"/>
            </a:xfrm>
          </p:grpSpPr>
          <p:sp>
            <p:nvSpPr>
              <p:cNvPr id="79" name="Freeform 28"/>
              <p:cNvSpPr/>
              <p:nvPr/>
            </p:nvSpPr>
            <p:spPr bwMode="auto">
              <a:xfrm>
                <a:off x="5154613" y="3474536"/>
                <a:ext cx="914400" cy="428333"/>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Line 29"/>
              <p:cNvSpPr>
                <a:spLocks noChangeShapeType="1"/>
              </p:cNvSpPr>
              <p:nvPr/>
            </p:nvSpPr>
            <p:spPr bwMode="auto">
              <a:xfrm>
                <a:off x="5154613" y="1735931"/>
                <a:ext cx="914400" cy="0"/>
              </a:xfrm>
              <a:prstGeom prst="line">
                <a:avLst/>
              </a:prstGeom>
              <a:noFill/>
              <a:ln w="6350">
                <a:solidFill>
                  <a:schemeClr val="tx1">
                    <a:lumMod val="50000"/>
                    <a:lumOff val="50000"/>
                  </a:schemeClr>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1" name="Freeform 30"/>
              <p:cNvSpPr/>
              <p:nvPr/>
            </p:nvSpPr>
            <p:spPr bwMode="auto">
              <a:xfrm>
                <a:off x="5187932" y="2426785"/>
                <a:ext cx="881081"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2" name="Group 78"/>
            <p:cNvGrpSpPr/>
            <p:nvPr/>
          </p:nvGrpSpPr>
          <p:grpSpPr bwMode="auto">
            <a:xfrm>
              <a:off x="1338349" y="1605151"/>
              <a:ext cx="933970" cy="4687389"/>
              <a:chOff x="2880" y="712"/>
              <a:chExt cx="426" cy="2138"/>
            </a:xfrm>
          </p:grpSpPr>
          <p:sp>
            <p:nvSpPr>
              <p:cNvPr id="53" name="Rectangle 33"/>
              <p:cNvSpPr>
                <a:spLocks noChangeArrowheads="1"/>
              </p:cNvSpPr>
              <p:nvPr/>
            </p:nvSpPr>
            <p:spPr bwMode="auto">
              <a:xfrm>
                <a:off x="2940" y="771"/>
                <a:ext cx="307" cy="1535"/>
              </a:xfrm>
              <a:prstGeom prst="rect">
                <a:avLst/>
              </a:prstGeom>
              <a:noFill/>
              <a:ln w="6350">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34"/>
              <p:cNvSpPr/>
              <p:nvPr/>
            </p:nvSpPr>
            <p:spPr bwMode="auto">
              <a:xfrm>
                <a:off x="2940" y="771"/>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35"/>
              <p:cNvSpPr/>
              <p:nvPr/>
            </p:nvSpPr>
            <p:spPr bwMode="auto">
              <a:xfrm>
                <a:off x="2940" y="2040"/>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36"/>
              <p:cNvSpPr/>
              <p:nvPr/>
            </p:nvSpPr>
            <p:spPr bwMode="auto">
              <a:xfrm>
                <a:off x="2940" y="941"/>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Oval 37"/>
              <p:cNvSpPr>
                <a:spLocks noChangeArrowheads="1"/>
              </p:cNvSpPr>
              <p:nvPr/>
            </p:nvSpPr>
            <p:spPr bwMode="auto">
              <a:xfrm>
                <a:off x="2880" y="712"/>
                <a:ext cx="119"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Oval 38"/>
              <p:cNvSpPr>
                <a:spLocks noChangeArrowheads="1"/>
              </p:cNvSpPr>
              <p:nvPr/>
            </p:nvSpPr>
            <p:spPr bwMode="auto">
              <a:xfrm>
                <a:off x="3023" y="1034"/>
                <a:ext cx="119"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Oval 39"/>
              <p:cNvSpPr>
                <a:spLocks noChangeArrowheads="1"/>
              </p:cNvSpPr>
              <p:nvPr/>
            </p:nvSpPr>
            <p:spPr bwMode="auto">
              <a:xfrm>
                <a:off x="3023" y="1343"/>
                <a:ext cx="119"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40"/>
              <p:cNvSpPr>
                <a:spLocks noChangeArrowheads="1"/>
              </p:cNvSpPr>
              <p:nvPr/>
            </p:nvSpPr>
            <p:spPr bwMode="auto">
              <a:xfrm>
                <a:off x="2880" y="1565"/>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Oval 41"/>
              <p:cNvSpPr>
                <a:spLocks noChangeArrowheads="1"/>
              </p:cNvSpPr>
              <p:nvPr/>
            </p:nvSpPr>
            <p:spPr bwMode="auto">
              <a:xfrm>
                <a:off x="2992" y="1772"/>
                <a:ext cx="117"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Oval 42"/>
              <p:cNvSpPr>
                <a:spLocks noChangeArrowheads="1"/>
              </p:cNvSpPr>
              <p:nvPr/>
            </p:nvSpPr>
            <p:spPr bwMode="auto">
              <a:xfrm>
                <a:off x="3190" y="1176"/>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Oval 43"/>
              <p:cNvSpPr>
                <a:spLocks noChangeArrowheads="1"/>
              </p:cNvSpPr>
              <p:nvPr/>
            </p:nvSpPr>
            <p:spPr bwMode="auto">
              <a:xfrm>
                <a:off x="3190" y="1670"/>
                <a:ext cx="116" cy="11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Oval 44"/>
              <p:cNvSpPr>
                <a:spLocks noChangeArrowheads="1"/>
              </p:cNvSpPr>
              <p:nvPr/>
            </p:nvSpPr>
            <p:spPr bwMode="auto">
              <a:xfrm>
                <a:off x="3009" y="1981"/>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Oval 45"/>
              <p:cNvSpPr>
                <a:spLocks noChangeArrowheads="1"/>
              </p:cNvSpPr>
              <p:nvPr/>
            </p:nvSpPr>
            <p:spPr bwMode="auto">
              <a:xfrm>
                <a:off x="3190" y="712"/>
                <a:ext cx="116"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Oval 46"/>
              <p:cNvSpPr>
                <a:spLocks noChangeArrowheads="1"/>
              </p:cNvSpPr>
              <p:nvPr/>
            </p:nvSpPr>
            <p:spPr bwMode="auto">
              <a:xfrm>
                <a:off x="3053" y="730"/>
                <a:ext cx="82"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Oval 47"/>
              <p:cNvSpPr>
                <a:spLocks noChangeArrowheads="1"/>
              </p:cNvSpPr>
              <p:nvPr/>
            </p:nvSpPr>
            <p:spPr bwMode="auto">
              <a:xfrm>
                <a:off x="2880" y="2247"/>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Oval 48"/>
              <p:cNvSpPr>
                <a:spLocks noChangeArrowheads="1"/>
              </p:cNvSpPr>
              <p:nvPr/>
            </p:nvSpPr>
            <p:spPr bwMode="auto">
              <a:xfrm>
                <a:off x="3190" y="2247"/>
                <a:ext cx="116"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Oval 49"/>
              <p:cNvSpPr>
                <a:spLocks noChangeArrowheads="1"/>
              </p:cNvSpPr>
              <p:nvPr/>
            </p:nvSpPr>
            <p:spPr bwMode="auto">
              <a:xfrm>
                <a:off x="3053" y="2265"/>
                <a:ext cx="82"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Oval 50"/>
              <p:cNvSpPr>
                <a:spLocks noChangeArrowheads="1"/>
              </p:cNvSpPr>
              <p:nvPr/>
            </p:nvSpPr>
            <p:spPr bwMode="auto">
              <a:xfrm>
                <a:off x="2898" y="939"/>
                <a:ext cx="83"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Oval 51"/>
              <p:cNvSpPr>
                <a:spLocks noChangeArrowheads="1"/>
              </p:cNvSpPr>
              <p:nvPr/>
            </p:nvSpPr>
            <p:spPr bwMode="auto">
              <a:xfrm>
                <a:off x="2898" y="1245"/>
                <a:ext cx="83"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Oval 52"/>
              <p:cNvSpPr>
                <a:spLocks noChangeArrowheads="1"/>
              </p:cNvSpPr>
              <p:nvPr/>
            </p:nvSpPr>
            <p:spPr bwMode="auto">
              <a:xfrm>
                <a:off x="2898" y="1893"/>
                <a:ext cx="83"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Oval 53"/>
              <p:cNvSpPr>
                <a:spLocks noChangeArrowheads="1"/>
              </p:cNvSpPr>
              <p:nvPr/>
            </p:nvSpPr>
            <p:spPr bwMode="auto">
              <a:xfrm>
                <a:off x="3208" y="900"/>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Oval 54"/>
              <p:cNvSpPr>
                <a:spLocks noChangeArrowheads="1"/>
              </p:cNvSpPr>
              <p:nvPr/>
            </p:nvSpPr>
            <p:spPr bwMode="auto">
              <a:xfrm>
                <a:off x="3208" y="1453"/>
                <a:ext cx="80"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Oval 55"/>
              <p:cNvSpPr>
                <a:spLocks noChangeArrowheads="1"/>
              </p:cNvSpPr>
              <p:nvPr/>
            </p:nvSpPr>
            <p:spPr bwMode="auto">
              <a:xfrm>
                <a:off x="3208" y="2063"/>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76" name="Group 56"/>
              <p:cNvGrpSpPr/>
              <p:nvPr/>
            </p:nvGrpSpPr>
            <p:grpSpPr bwMode="auto">
              <a:xfrm>
                <a:off x="2940" y="2431"/>
                <a:ext cx="307" cy="419"/>
                <a:chOff x="2963" y="2431"/>
                <a:chExt cx="307" cy="419"/>
              </a:xfrm>
            </p:grpSpPr>
            <p:sp>
              <p:nvSpPr>
                <p:cNvPr id="77" name="Freeform 57"/>
                <p:cNvSpPr/>
                <p:nvPr/>
              </p:nvSpPr>
              <p:spPr bwMode="auto">
                <a:xfrm>
                  <a:off x="3068" y="2715"/>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58"/>
                <p:cNvSpPr/>
                <p:nvPr/>
              </p:nvSpPr>
              <p:spPr bwMode="auto">
                <a:xfrm>
                  <a:off x="2963" y="2431"/>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extLst>
      <p:ext uri="{BB962C8B-B14F-4D97-AF65-F5344CB8AC3E}">
        <p14:creationId xmlns:p14="http://schemas.microsoft.com/office/powerpoint/2010/main" val="422347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研究意义</a:t>
            </a:r>
            <a:endParaRPr lang="zh-CN" altLang="en-US" sz="4000" b="1" dirty="0">
              <a:solidFill>
                <a:schemeClr val="accent1"/>
              </a:solidFill>
              <a:latin typeface="微软雅黑" pitchFamily="34" charset="-122"/>
              <a:ea typeface="微软雅黑" pitchFamily="34" charset="-122"/>
            </a:endParaRPr>
          </a:p>
        </p:txBody>
      </p:sp>
      <p:sp>
        <p:nvSpPr>
          <p:cNvPr id="43" name="矩形 42"/>
          <p:cNvSpPr/>
          <p:nvPr/>
        </p:nvSpPr>
        <p:spPr>
          <a:xfrm>
            <a:off x="2440237" y="1948145"/>
            <a:ext cx="3775393"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更加规范化要求与管理</a:t>
            </a:r>
            <a:endParaRPr lang="zh-CN" altLang="en-US" sz="2800" dirty="0">
              <a:solidFill>
                <a:schemeClr val="bg2">
                  <a:lumMod val="50000"/>
                </a:schemeClr>
              </a:solidFill>
              <a:ea typeface="微软雅黑" charset="0"/>
            </a:endParaRPr>
          </a:p>
        </p:txBody>
      </p:sp>
      <p:sp>
        <p:nvSpPr>
          <p:cNvPr id="45" name="矩形 44"/>
          <p:cNvSpPr/>
          <p:nvPr/>
        </p:nvSpPr>
        <p:spPr>
          <a:xfrm>
            <a:off x="2440237" y="3229634"/>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提高管理效率</a:t>
            </a:r>
            <a:endParaRPr lang="zh-CN" altLang="en-US" sz="2800" dirty="0">
              <a:solidFill>
                <a:schemeClr val="bg2">
                  <a:lumMod val="50000"/>
                </a:schemeClr>
              </a:solidFill>
              <a:ea typeface="微软雅黑" charset="0"/>
            </a:endParaRPr>
          </a:p>
        </p:txBody>
      </p:sp>
      <p:sp>
        <p:nvSpPr>
          <p:cNvPr id="46" name="矩形 45"/>
          <p:cNvSpPr/>
          <p:nvPr/>
        </p:nvSpPr>
        <p:spPr>
          <a:xfrm>
            <a:off x="2440237" y="4511123"/>
            <a:ext cx="269817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方便学生与导师</a:t>
            </a:r>
            <a:endParaRPr lang="zh-CN" altLang="en-US" sz="2800" dirty="0">
              <a:solidFill>
                <a:schemeClr val="bg2">
                  <a:lumMod val="50000"/>
                </a:schemeClr>
              </a:solidFill>
              <a:ea typeface="微软雅黑" charset="0"/>
            </a:endParaRPr>
          </a:p>
        </p:txBody>
      </p:sp>
      <p:sp>
        <p:nvSpPr>
          <p:cNvPr id="48" name="Oval 53"/>
          <p:cNvSpPr>
            <a:spLocks noChangeArrowheads="1"/>
          </p:cNvSpPr>
          <p:nvPr/>
        </p:nvSpPr>
        <p:spPr bwMode="auto">
          <a:xfrm>
            <a:off x="1794384" y="1936566"/>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1</a:t>
            </a:r>
            <a:endParaRPr lang="en-US" altLang="zh-CN" dirty="0">
              <a:solidFill>
                <a:schemeClr val="bg1"/>
              </a:solidFill>
              <a:latin typeface="Impact" pitchFamily="34" charset="0"/>
            </a:endParaRPr>
          </a:p>
        </p:txBody>
      </p:sp>
      <p:sp>
        <p:nvSpPr>
          <p:cNvPr id="49" name="Oval 54"/>
          <p:cNvSpPr>
            <a:spLocks noChangeArrowheads="1"/>
          </p:cNvSpPr>
          <p:nvPr/>
        </p:nvSpPr>
        <p:spPr bwMode="auto">
          <a:xfrm>
            <a:off x="1792266" y="3231259"/>
            <a:ext cx="546100" cy="542925"/>
          </a:xfrm>
          <a:prstGeom prst="ellipse">
            <a:avLst/>
          </a:prstGeom>
          <a:solidFill>
            <a:schemeClr val="tx1">
              <a:lumMod val="75000"/>
              <a:lumOff val="25000"/>
            </a:schemeClr>
          </a:solidFill>
          <a:ln>
            <a:noFill/>
          </a:ln>
          <a:effectLst/>
        </p:spPr>
        <p:txBody>
          <a:bodyPr/>
          <a:lstStyle/>
          <a:p>
            <a:pPr algn="ctr"/>
            <a:r>
              <a:rPr lang="en-US" altLang="zh-CN" dirty="0" smtClean="0">
                <a:solidFill>
                  <a:schemeClr val="bg1"/>
                </a:solidFill>
                <a:latin typeface="Impact" pitchFamily="34" charset="0"/>
              </a:rPr>
              <a:t>2</a:t>
            </a:r>
            <a:endParaRPr lang="en-US" altLang="zh-CN" dirty="0">
              <a:solidFill>
                <a:schemeClr val="bg1"/>
              </a:solidFill>
              <a:latin typeface="Impact" pitchFamily="34" charset="0"/>
            </a:endParaRPr>
          </a:p>
        </p:txBody>
      </p:sp>
      <p:sp>
        <p:nvSpPr>
          <p:cNvPr id="50" name="Oval 55"/>
          <p:cNvSpPr>
            <a:spLocks noChangeArrowheads="1"/>
          </p:cNvSpPr>
          <p:nvPr/>
        </p:nvSpPr>
        <p:spPr bwMode="auto">
          <a:xfrm>
            <a:off x="1792266" y="4525952"/>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3</a:t>
            </a:r>
            <a:endParaRPr lang="en-US" altLang="zh-CN" dirty="0">
              <a:solidFill>
                <a:schemeClr val="bg1"/>
              </a:solidFill>
              <a:latin typeface="Impact" pitchFamily="34" charset="0"/>
            </a:endParaRPr>
          </a:p>
        </p:txBody>
      </p:sp>
      <p:grpSp>
        <p:nvGrpSpPr>
          <p:cNvPr id="51" name="Group 19"/>
          <p:cNvGrpSpPr/>
          <p:nvPr/>
        </p:nvGrpSpPr>
        <p:grpSpPr bwMode="auto">
          <a:xfrm>
            <a:off x="8055032" y="1678891"/>
            <a:ext cx="2502392" cy="3655671"/>
            <a:chOff x="0" y="0"/>
            <a:chExt cx="1335" cy="1951"/>
          </a:xfrm>
          <a:solidFill>
            <a:schemeClr val="bg2"/>
          </a:solidFill>
        </p:grpSpPr>
        <p:sp>
          <p:nvSpPr>
            <p:cNvPr id="52"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p:cNvSpPr/>
            <p:nvPr/>
          </p:nvSpPr>
          <p:spPr bwMode="auto">
            <a:xfrm>
              <a:off x="442" y="1625"/>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22"/>
            <p:cNvSpPr/>
            <p:nvPr/>
          </p:nvSpPr>
          <p:spPr bwMode="auto">
            <a:xfrm>
              <a:off x="442" y="1752"/>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1556613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47137"/>
            <a:ext cx="3264363" cy="4418100"/>
            <a:chOff x="4418110" y="1196431"/>
            <a:chExt cx="3264363" cy="4418100"/>
          </a:xfrm>
        </p:grpSpPr>
        <p:sp>
          <p:nvSpPr>
            <p:cNvPr id="96" name="TextBox 95"/>
            <p:cNvSpPr txBox="1"/>
            <p:nvPr/>
          </p:nvSpPr>
          <p:spPr>
            <a:xfrm>
              <a:off x="5193769" y="3464296"/>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系统设计</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5316757" y="4137203"/>
              <a:ext cx="1467068"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系统架构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功能结构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数据库文档</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98" name="直接连接符 97"/>
            <p:cNvCxnSpPr/>
            <p:nvPr/>
          </p:nvCxnSpPr>
          <p:spPr>
            <a:xfrm flipV="1">
              <a:off x="4418110" y="4137203"/>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40298" y="1196431"/>
              <a:ext cx="2019992" cy="2019992"/>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0"/>
              <p:cNvSpPr>
                <a:spLocks noEditPoints="1"/>
              </p:cNvSpPr>
              <p:nvPr/>
            </p:nvSpPr>
            <p:spPr bwMode="auto">
              <a:xfrm>
                <a:off x="4339167" y="1291503"/>
                <a:ext cx="465666" cy="4668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53793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系统架构</a:t>
            </a:r>
            <a:endParaRPr lang="zh-CN" altLang="en-US" sz="4000" b="1" dirty="0">
              <a:solidFill>
                <a:schemeClr val="accent1"/>
              </a:solidFill>
              <a:latin typeface="微软雅黑" pitchFamily="34" charset="-122"/>
              <a:ea typeface="微软雅黑" pitchFamily="34" charset="-122"/>
            </a:endParaRPr>
          </a:p>
        </p:txBody>
      </p:sp>
      <p:grpSp>
        <p:nvGrpSpPr>
          <p:cNvPr id="5" name="组合 4"/>
          <p:cNvGrpSpPr/>
          <p:nvPr/>
        </p:nvGrpSpPr>
        <p:grpSpPr>
          <a:xfrm>
            <a:off x="2591984" y="1812034"/>
            <a:ext cx="7008032" cy="3365183"/>
            <a:chOff x="2925678" y="1583601"/>
            <a:chExt cx="7008032" cy="3365183"/>
          </a:xfrm>
        </p:grpSpPr>
        <p:pic>
          <p:nvPicPr>
            <p:cNvPr id="1026" name="Picture 2" descr="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678" y="1583601"/>
              <a:ext cx="7008032" cy="266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470937" y="4487119"/>
              <a:ext cx="1917513" cy="461665"/>
            </a:xfrm>
            <a:prstGeom prst="rect">
              <a:avLst/>
            </a:prstGeom>
            <a:noFill/>
          </p:spPr>
          <p:txBody>
            <a:bodyPr wrap="non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B/S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架构模式</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6094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学生功能模块结构</a:t>
            </a:r>
            <a:endParaRPr lang="zh-CN" altLang="en-US" sz="4000" b="1" dirty="0">
              <a:solidFill>
                <a:schemeClr val="accent1"/>
              </a:solidFill>
              <a:latin typeface="微软雅黑" pitchFamily="34" charset="-122"/>
              <a:ea typeface="微软雅黑" pitchFamily="34" charset="-122"/>
            </a:endParaRPr>
          </a:p>
        </p:txBody>
      </p:sp>
      <p:pic>
        <p:nvPicPr>
          <p:cNvPr id="2051" name="Picture 3"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4695" y="1696865"/>
            <a:ext cx="5182611" cy="346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7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导师</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3074" name="Picture 2" descr="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689" y="1473734"/>
            <a:ext cx="4776623" cy="391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274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898</Words>
  <Application>Microsoft Office PowerPoint</Application>
  <PresentationFormat>宽屏</PresentationFormat>
  <Paragraphs>118</Paragraphs>
  <Slides>22</Slides>
  <Notes>11</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等线 Light</vt:lpstr>
      <vt:lpstr>Microsoft YaHei</vt:lpstr>
      <vt:lpstr>Microsoft YaHei</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Taki</dc:creator>
  <cp:lastModifiedBy>Taki</cp:lastModifiedBy>
  <cp:revision>117</cp:revision>
  <dcterms:created xsi:type="dcterms:W3CDTF">2017-06-03T07:12:11Z</dcterms:created>
  <dcterms:modified xsi:type="dcterms:W3CDTF">2017-06-04T05:56:55Z</dcterms:modified>
</cp:coreProperties>
</file>